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57" r:id="rId3"/>
    <p:sldId id="258" r:id="rId4"/>
    <p:sldId id="260" r:id="rId5"/>
    <p:sldId id="261" r:id="rId6"/>
    <p:sldId id="264" r:id="rId7"/>
    <p:sldId id="265" r:id="rId8"/>
    <p:sldId id="266" r:id="rId9"/>
    <p:sldId id="267" r:id="rId10"/>
    <p:sldId id="284" r:id="rId11"/>
    <p:sldId id="268" r:id="rId12"/>
    <p:sldId id="269" r:id="rId13"/>
    <p:sldId id="283" r:id="rId14"/>
    <p:sldId id="270" r:id="rId15"/>
    <p:sldId id="271" r:id="rId16"/>
    <p:sldId id="274" r:id="rId17"/>
    <p:sldId id="272" r:id="rId18"/>
    <p:sldId id="277" r:id="rId19"/>
    <p:sldId id="276" r:id="rId20"/>
    <p:sldId id="285" r:id="rId21"/>
    <p:sldId id="273" r:id="rId22"/>
    <p:sldId id="275" r:id="rId23"/>
    <p:sldId id="278" r:id="rId24"/>
    <p:sldId id="280" r:id="rId25"/>
    <p:sldId id="279" r:id="rId26"/>
    <p:sldId id="281" r:id="rId27"/>
    <p:sldId id="282" r:id="rId28"/>
    <p:sldId id="286" r:id="rId29"/>
    <p:sldId id="287"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5" autoAdjust="0"/>
    <p:restoredTop sz="94689" autoAdjust="0"/>
  </p:normalViewPr>
  <p:slideViewPr>
    <p:cSldViewPr>
      <p:cViewPr varScale="1">
        <p:scale>
          <a:sx n="69" d="100"/>
          <a:sy n="69" d="100"/>
        </p:scale>
        <p:origin x="-1382" y="-82"/>
      </p:cViewPr>
      <p:guideLst>
        <p:guide orient="horz" pos="2160"/>
        <p:guide pos="2880"/>
      </p:guideLst>
    </p:cSldViewPr>
  </p:slideViewPr>
  <p:outlineViewPr>
    <p:cViewPr>
      <p:scale>
        <a:sx n="33" d="100"/>
        <a:sy n="33" d="100"/>
      </p:scale>
      <p:origin x="0" y="2099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F1CB4A8-8FFC-4080-B0C4-5FCDC2E75EB0}" type="datetimeFigureOut">
              <a:rPr lang="en-US"/>
              <a:pPr>
                <a:defRPr/>
              </a:pPr>
              <a:t>8/31/2010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045EE7D-6E08-4517-87FE-D6EA2F5C1ED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8" tIns="45714" rIns="91428" bIns="4571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28" tIns="45714" rIns="91428" bIns="45714" rtlCol="0"/>
          <a:lstStyle>
            <a:lvl1pPr algn="r" fontAlgn="auto">
              <a:spcBef>
                <a:spcPts val="0"/>
              </a:spcBef>
              <a:spcAft>
                <a:spcPts val="0"/>
              </a:spcAft>
              <a:defRPr sz="1200" smtClean="0">
                <a:latin typeface="+mn-lt"/>
              </a:defRPr>
            </a:lvl1pPr>
          </a:lstStyle>
          <a:p>
            <a:pPr>
              <a:defRPr/>
            </a:pPr>
            <a:fld id="{94395466-6815-4FB0-86B1-40CCF09CFD2E}" type="datetimeFigureOut">
              <a:rPr lang="en-US"/>
              <a:pPr>
                <a:defRPr/>
              </a:pPr>
              <a:t>8/31/2010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8" tIns="45714" rIns="91428" bIns="45714"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8" tIns="45714" rIns="91428" bIns="457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28" tIns="45714" rIns="91428" bIns="4571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8" tIns="45714" rIns="91428" bIns="45714" rtlCol="0" anchor="b"/>
          <a:lstStyle>
            <a:lvl1pPr algn="r" fontAlgn="auto">
              <a:spcBef>
                <a:spcPts val="0"/>
              </a:spcBef>
              <a:spcAft>
                <a:spcPts val="0"/>
              </a:spcAft>
              <a:defRPr sz="1200" smtClean="0">
                <a:latin typeface="+mn-lt"/>
              </a:defRPr>
            </a:lvl1pPr>
          </a:lstStyle>
          <a:p>
            <a:pPr>
              <a:defRPr/>
            </a:pPr>
            <a:fld id="{5B50C2B5-AC6D-4D61-8423-0CFAD5FC48D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Age </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44323D-9D9C-4FD0-BBCC-B61A12B5E6B2}" type="slidenum">
              <a:rPr lang="en-US"/>
              <a:pPr fontAlgn="base">
                <a:spcBef>
                  <a:spcPct val="0"/>
                </a:spcBef>
                <a:spcAft>
                  <a:spcPct val="0"/>
                </a:spcAft>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42F9424F-5FA6-4D42-9305-25D9566740EF}" type="datetimeFigureOut">
              <a:rPr lang="en-US"/>
              <a:pPr>
                <a:defRPr/>
              </a:pPr>
              <a:t>8/31/2010</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C11499C0-6965-4330-A330-E85EB6740AF9}"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F0505E8-0852-446B-B322-AA76723DCC6F}" type="datetimeFigureOut">
              <a:rPr lang="en-US"/>
              <a:pPr>
                <a:defRPr/>
              </a:pPr>
              <a:t>8/31/2010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CBDEA7B-9D5B-4FD9-BB7D-624D1BEE57D1}"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087DCB7-F9B8-4C2C-95FE-5E33D8DD0CEA}" type="datetimeFigureOut">
              <a:rPr lang="en-US"/>
              <a:pPr>
                <a:defRPr/>
              </a:pPr>
              <a:t>8/31/2010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18F154F-F53C-4F02-B402-662AA878DCA1}"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10C45FFD-DE71-4DE1-8031-D3B85106915C}" type="datetimeFigureOut">
              <a:rPr lang="en-US"/>
              <a:pPr>
                <a:defRPr/>
              </a:pPr>
              <a:t>8/31/2010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2896932-1922-4383-B4B9-50F8BB501FA1}"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7C20FDA2-1DBF-423C-9D6E-D9CF0888CBE7}" type="datetimeFigureOut">
              <a:rPr lang="en-US"/>
              <a:pPr>
                <a:defRPr/>
              </a:pPr>
              <a:t>8/31/2010</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85AA073E-9DBF-473D-8915-54B8AD3C636D}" type="slidenum">
              <a:rPr lang="en-US"/>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fld id="{39555842-E839-430D-80AE-02D1B659ADB3}" type="datetimeFigureOut">
              <a:rPr lang="en-US"/>
              <a:pPr>
                <a:defRPr/>
              </a:pPr>
              <a:t>8/31/2010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36C7428-069A-4081-9CC8-124D7E1DB480}"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389ABE49-144B-4BFA-A9A4-48034007AF10}" type="datetimeFigureOut">
              <a:rPr lang="en-US"/>
              <a:pPr>
                <a:defRPr/>
              </a:pPr>
              <a:t>8/31/2010</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F2C06789-7F01-4106-AF07-C3A2FB677728}"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E1F207B-AFD0-4385-AAEF-692B06475964}" type="datetimeFigureOut">
              <a:rPr lang="en-US"/>
              <a:pPr>
                <a:defRPr/>
              </a:pPr>
              <a:t>8/31/2010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288E8F7-A6F7-4721-A0D2-C474805B75B4}"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AD3041C-6C78-4AC9-B1D6-24E0CF1CCBA5}" type="datetimeFigureOut">
              <a:rPr lang="en-US"/>
              <a:pPr>
                <a:defRPr/>
              </a:pPr>
              <a:t>8/31/2010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3E5F203-C528-4FB3-AC60-71563C481994}"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FBA6CA06-C7FF-4803-9B81-D52767C0A888}" type="datetimeFigureOut">
              <a:rPr lang="en-US"/>
              <a:pPr>
                <a:defRPr/>
              </a:pPr>
              <a:t>8/31/2010</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59A5F96A-C111-4DC9-A26A-D848E404BDFB}"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B5AD8F33-4779-48D3-BBFA-0D0E446CFE88}" type="datetimeFigureOut">
              <a:rPr lang="en-US"/>
              <a:pPr>
                <a:defRPr/>
              </a:pPr>
              <a:t>8/31/2010</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8FDF9681-2014-44AD-82FC-D6B11C632013}"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43C419CC-E7E1-4051-8A28-87FB7F7D9921}" type="datetimeFigureOut">
              <a:rPr lang="en-US"/>
              <a:pPr>
                <a:defRPr/>
              </a:pPr>
              <a:t>8/31/2010</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82C3A324-D7BC-4D40-BB07-AB65928C0D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68" r:id="rId7"/>
    <p:sldLayoutId id="2147483675" r:id="rId8"/>
    <p:sldLayoutId id="2147483676" r:id="rId9"/>
    <p:sldLayoutId id="2147483667" r:id="rId10"/>
    <p:sldLayoutId id="2147483666" r:id="rId11"/>
  </p:sldLayoutIdLst>
  <p:transition>
    <p:fade thruBlk="1"/>
  </p:transition>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Calibri" pitchFamily="34" charset="0"/>
        </a:defRPr>
      </a:lvl2pPr>
      <a:lvl3pPr algn="l" rtl="0" fontAlgn="base">
        <a:spcBef>
          <a:spcPct val="0"/>
        </a:spcBef>
        <a:spcAft>
          <a:spcPct val="0"/>
        </a:spcAft>
        <a:defRPr sz="4100" b="1">
          <a:solidFill>
            <a:schemeClr val="tx2"/>
          </a:solidFill>
          <a:latin typeface="Calibri" pitchFamily="34" charset="0"/>
        </a:defRPr>
      </a:lvl3pPr>
      <a:lvl4pPr algn="l" rtl="0" fontAlgn="base">
        <a:spcBef>
          <a:spcPct val="0"/>
        </a:spcBef>
        <a:spcAft>
          <a:spcPct val="0"/>
        </a:spcAft>
        <a:defRPr sz="4100" b="1">
          <a:solidFill>
            <a:schemeClr val="tx2"/>
          </a:solidFill>
          <a:latin typeface="Calibri" pitchFamily="34" charset="0"/>
        </a:defRPr>
      </a:lvl4pPr>
      <a:lvl5pPr algn="l" rtl="0" fontAlgn="base">
        <a:spcBef>
          <a:spcPct val="0"/>
        </a:spcBef>
        <a:spcAft>
          <a:spcPct val="0"/>
        </a:spcAft>
        <a:defRPr sz="4100" b="1">
          <a:solidFill>
            <a:schemeClr val="tx2"/>
          </a:solidFill>
          <a:latin typeface="Calibri" pitchFamily="34" charset="0"/>
        </a:defRPr>
      </a:lvl5pPr>
      <a:lvl6pPr marL="457200" algn="l" rtl="0" fontAlgn="base">
        <a:spcBef>
          <a:spcPct val="0"/>
        </a:spcBef>
        <a:spcAft>
          <a:spcPct val="0"/>
        </a:spcAft>
        <a:defRPr sz="4100" b="1">
          <a:solidFill>
            <a:schemeClr val="tx2"/>
          </a:solidFill>
          <a:latin typeface="Calibri" pitchFamily="34" charset="0"/>
        </a:defRPr>
      </a:lvl6pPr>
      <a:lvl7pPr marL="914400" algn="l" rtl="0" fontAlgn="base">
        <a:spcBef>
          <a:spcPct val="0"/>
        </a:spcBef>
        <a:spcAft>
          <a:spcPct val="0"/>
        </a:spcAft>
        <a:defRPr sz="4100" b="1">
          <a:solidFill>
            <a:schemeClr val="tx2"/>
          </a:solidFill>
          <a:latin typeface="Calibri" pitchFamily="34" charset="0"/>
        </a:defRPr>
      </a:lvl7pPr>
      <a:lvl8pPr marL="1371600" algn="l" rtl="0" fontAlgn="base">
        <a:spcBef>
          <a:spcPct val="0"/>
        </a:spcBef>
        <a:spcAft>
          <a:spcPct val="0"/>
        </a:spcAft>
        <a:defRPr sz="4100" b="1">
          <a:solidFill>
            <a:schemeClr val="tx2"/>
          </a:solidFill>
          <a:latin typeface="Calibri" pitchFamily="34" charset="0"/>
        </a:defRPr>
      </a:lvl8pPr>
      <a:lvl9pPr marL="1828800" algn="l" rtl="0" fontAlgn="base">
        <a:spcBef>
          <a:spcPct val="0"/>
        </a:spcBef>
        <a:spcAft>
          <a:spcPct val="0"/>
        </a:spcAft>
        <a:defRPr sz="4100" b="1">
          <a:solidFill>
            <a:schemeClr val="tx2"/>
          </a:solidFill>
          <a:latin typeface="Calibri"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fontAlgn="auto">
              <a:spcAft>
                <a:spcPts val="0"/>
              </a:spcAft>
              <a:defRPr/>
            </a:pPr>
            <a:r>
              <a:rPr lang="en-US" dirty="0" smtClean="0"/>
              <a:t>Non-Academic Outcomes Research </a:t>
            </a:r>
            <a:endParaRPr lang="en-US" dirty="0"/>
          </a:p>
        </p:txBody>
      </p:sp>
      <p:sp>
        <p:nvSpPr>
          <p:cNvPr id="15362" name="Subtitle 2"/>
          <p:cNvSpPr>
            <a:spLocks noGrp="1"/>
          </p:cNvSpPr>
          <p:nvPr>
            <p:ph type="subTitle" idx="1"/>
          </p:nvPr>
        </p:nvSpPr>
        <p:spPr>
          <a:xfrm>
            <a:off x="685800" y="3611563"/>
            <a:ext cx="7772400" cy="1200150"/>
          </a:xfrm>
        </p:spPr>
        <p:txBody>
          <a:bodyPr/>
          <a:lstStyle/>
          <a:p>
            <a:pPr marR="0" algn="ctr"/>
            <a:r>
              <a:rPr lang="en-US" b="1" smtClean="0"/>
              <a:t>ALBE  Professional Development Sessions</a:t>
            </a:r>
          </a:p>
          <a:p>
            <a:pPr marR="0" algn="ctr"/>
            <a:r>
              <a:rPr lang="en-US" b="1" smtClean="0"/>
              <a:t>2009-2010</a:t>
            </a:r>
          </a:p>
        </p:txBody>
      </p:sp>
      <p:pic>
        <p:nvPicPr>
          <p:cNvPr id="15363" name="Picture 3" descr="935-NWT LC_2C.eps"/>
          <p:cNvPicPr>
            <a:picLocks noChangeAspect="1"/>
          </p:cNvPicPr>
          <p:nvPr/>
        </p:nvPicPr>
        <p:blipFill>
          <a:blip r:embed="rId2"/>
          <a:srcRect/>
          <a:stretch>
            <a:fillRect/>
          </a:stretch>
        </p:blipFill>
        <p:spPr bwMode="auto">
          <a:xfrm>
            <a:off x="533400" y="5257800"/>
            <a:ext cx="2193925" cy="134143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t>Family status</a:t>
            </a:r>
            <a:endParaRPr lang="en-US" dirty="0"/>
          </a:p>
        </p:txBody>
      </p:sp>
      <p:sp>
        <p:nvSpPr>
          <p:cNvPr id="25602" name="TextBox 4"/>
          <p:cNvSpPr txBox="1">
            <a:spLocks noChangeArrowheads="1"/>
          </p:cNvSpPr>
          <p:nvPr/>
        </p:nvSpPr>
        <p:spPr bwMode="auto">
          <a:xfrm>
            <a:off x="4011613" y="5257800"/>
            <a:ext cx="1400175" cy="369888"/>
          </a:xfrm>
          <a:prstGeom prst="rect">
            <a:avLst/>
          </a:prstGeom>
          <a:noFill/>
          <a:ln w="9525">
            <a:noFill/>
            <a:miter lim="800000"/>
            <a:headEnd/>
            <a:tailEnd/>
          </a:ln>
        </p:spPr>
        <p:txBody>
          <a:bodyPr wrap="none">
            <a:spAutoFit/>
          </a:bodyPr>
          <a:lstStyle/>
          <a:p>
            <a:pPr algn="ctr"/>
            <a:r>
              <a:rPr lang="en-US">
                <a:latin typeface="Calibri" pitchFamily="34" charset="0"/>
              </a:rPr>
              <a:t>Family status</a:t>
            </a:r>
          </a:p>
        </p:txBody>
      </p:sp>
      <p:graphicFrame>
        <p:nvGraphicFramePr>
          <p:cNvPr id="25603" name="Object 24"/>
          <p:cNvGraphicFramePr>
            <a:graphicFrameLocks noGrp="1"/>
          </p:cNvGraphicFramePr>
          <p:nvPr>
            <p:ph idx="1"/>
          </p:nvPr>
        </p:nvGraphicFramePr>
        <p:xfrm>
          <a:off x="1371600" y="2057400"/>
          <a:ext cx="6934200" cy="2959100"/>
        </p:xfrm>
        <a:graphic>
          <a:graphicData uri="http://schemas.openxmlformats.org/presentationml/2006/ole">
            <p:oleObj spid="_x0000_s25603" r:id="rId3" imgW="6937849" imgH="2956816" progId="Excel.Chart.8">
              <p:embed/>
            </p:oleObj>
          </a:graphicData>
        </a:graphic>
      </p:graphicFrame>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p:cNvSpPr>
            <a:spLocks noGrp="1"/>
          </p:cNvSpPr>
          <p:nvPr>
            <p:ph idx="1"/>
          </p:nvPr>
        </p:nvSpPr>
        <p:spPr/>
        <p:txBody>
          <a:bodyPr/>
          <a:lstStyle/>
          <a:p>
            <a:r>
              <a:rPr lang="en-US" smtClean="0"/>
              <a:t>45% felt the school system had not served them well</a:t>
            </a:r>
          </a:p>
          <a:p>
            <a:r>
              <a:rPr lang="en-US" smtClean="0"/>
              <a:t>65% regretted leaving school early</a:t>
            </a:r>
          </a:p>
          <a:p>
            <a:r>
              <a:rPr lang="en-US" smtClean="0"/>
              <a:t>Impact of residential schooling on learners and families</a:t>
            </a:r>
          </a:p>
          <a:p>
            <a:r>
              <a:rPr lang="en-US" smtClean="0"/>
              <a:t>Parents/ grandparents did not understand the importance of education and did not provide support</a:t>
            </a:r>
          </a:p>
          <a:p>
            <a:endParaRPr lang="en-US" smtClean="0"/>
          </a:p>
          <a:p>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Prior educational experiences</a:t>
            </a:r>
            <a:endParaRPr lang="en-US" dirty="0"/>
          </a:p>
        </p:txBody>
      </p:sp>
      <p:sp>
        <p:nvSpPr>
          <p:cNvPr id="4" name="Rounded Rectangular Callout 3"/>
          <p:cNvSpPr/>
          <p:nvPr/>
        </p:nvSpPr>
        <p:spPr>
          <a:xfrm>
            <a:off x="1295400" y="4191000"/>
            <a:ext cx="6705600"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i="1" dirty="0"/>
              <a:t>The effects of residential schooling not only affected [our parents] it affected their children – us – in a negative way. </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1"/>
          <p:cNvSpPr>
            <a:spLocks noGrp="1"/>
          </p:cNvSpPr>
          <p:nvPr>
            <p:ph idx="1"/>
          </p:nvPr>
        </p:nvSpPr>
        <p:spPr>
          <a:xfrm>
            <a:off x="457200" y="1481138"/>
            <a:ext cx="5943600" cy="4525962"/>
          </a:xfrm>
        </p:spPr>
        <p:txBody>
          <a:bodyPr/>
          <a:lstStyle/>
          <a:p>
            <a:r>
              <a:rPr lang="en-US" smtClean="0"/>
              <a:t>Personal development: confidence, self-esteem, attitude, identity and potential </a:t>
            </a:r>
          </a:p>
          <a:p>
            <a:r>
              <a:rPr lang="en-US" smtClean="0"/>
              <a:t>To support their children</a:t>
            </a:r>
          </a:p>
          <a:p>
            <a:r>
              <a:rPr lang="en-US" smtClean="0"/>
              <a:t>To get a (good, better) job</a:t>
            </a:r>
          </a:p>
          <a:p>
            <a:r>
              <a:rPr lang="en-US" smtClean="0"/>
              <a:t>To be able to take a post-secondary course</a:t>
            </a:r>
          </a:p>
          <a:p>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Where learners are going</a:t>
            </a:r>
            <a:endParaRPr lang="en-US" dirty="0"/>
          </a:p>
        </p:txBody>
      </p:sp>
      <p:pic>
        <p:nvPicPr>
          <p:cNvPr id="27651" name="Picture 14" descr="C:\Documents and Settings\Cate sills\Local Settings\Temporary Internet Files\Content.IE5\GE2U4LV7\MPj02273830000[1].jpg"/>
          <p:cNvPicPr>
            <a:picLocks noChangeAspect="1" noChangeArrowheads="1"/>
          </p:cNvPicPr>
          <p:nvPr/>
        </p:nvPicPr>
        <p:blipFill>
          <a:blip r:embed="rId2"/>
          <a:srcRect/>
          <a:stretch>
            <a:fillRect/>
          </a:stretch>
        </p:blipFill>
        <p:spPr bwMode="auto">
          <a:xfrm>
            <a:off x="6553200" y="3429000"/>
            <a:ext cx="1925638" cy="284003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t>Where learners are going</a:t>
            </a:r>
            <a:endParaRPr lang="en-US" dirty="0"/>
          </a:p>
        </p:txBody>
      </p:sp>
      <p:grpSp>
        <p:nvGrpSpPr>
          <p:cNvPr id="28674" name="Group 8"/>
          <p:cNvGrpSpPr>
            <a:grpSpLocks/>
          </p:cNvGrpSpPr>
          <p:nvPr/>
        </p:nvGrpSpPr>
        <p:grpSpPr bwMode="auto">
          <a:xfrm>
            <a:off x="1524000" y="3657600"/>
            <a:ext cx="4495800" cy="533400"/>
            <a:chOff x="1981200" y="4114800"/>
            <a:chExt cx="4495800" cy="533400"/>
          </a:xfrm>
        </p:grpSpPr>
        <p:sp>
          <p:nvSpPr>
            <p:cNvPr id="5" name="Rounded Rectangular Callout 4"/>
            <p:cNvSpPr/>
            <p:nvPr/>
          </p:nvSpPr>
          <p:spPr>
            <a:xfrm>
              <a:off x="1981200" y="4114800"/>
              <a:ext cx="4495800" cy="533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83" name="TextBox 5"/>
            <p:cNvSpPr txBox="1">
              <a:spLocks noChangeArrowheads="1"/>
            </p:cNvSpPr>
            <p:nvPr/>
          </p:nvSpPr>
          <p:spPr bwMode="auto">
            <a:xfrm>
              <a:off x="2133600" y="4191000"/>
              <a:ext cx="4267200" cy="369332"/>
            </a:xfrm>
            <a:prstGeom prst="rect">
              <a:avLst/>
            </a:prstGeom>
            <a:noFill/>
            <a:ln w="9525">
              <a:noFill/>
              <a:miter lim="800000"/>
              <a:headEnd/>
              <a:tailEnd/>
            </a:ln>
          </p:spPr>
          <p:txBody>
            <a:bodyPr>
              <a:spAutoFit/>
            </a:bodyPr>
            <a:lstStyle/>
            <a:p>
              <a:r>
                <a:rPr lang="en-US" i="1">
                  <a:solidFill>
                    <a:schemeClr val="bg1"/>
                  </a:solidFill>
                  <a:latin typeface="Calibri" pitchFamily="34" charset="0"/>
                </a:rPr>
                <a:t>This is for my girl. It’s not for anybody else. </a:t>
              </a:r>
            </a:p>
          </p:txBody>
        </p:sp>
      </p:grpSp>
      <p:grpSp>
        <p:nvGrpSpPr>
          <p:cNvPr id="28675" name="Group 11"/>
          <p:cNvGrpSpPr>
            <a:grpSpLocks/>
          </p:cNvGrpSpPr>
          <p:nvPr/>
        </p:nvGrpSpPr>
        <p:grpSpPr bwMode="auto">
          <a:xfrm>
            <a:off x="762000" y="1828800"/>
            <a:ext cx="7162800" cy="990600"/>
            <a:chOff x="1371600" y="4648200"/>
            <a:chExt cx="7467600" cy="1447800"/>
          </a:xfrm>
        </p:grpSpPr>
        <p:sp>
          <p:nvSpPr>
            <p:cNvPr id="10" name="Rounded Rectangular Callout 9"/>
            <p:cNvSpPr/>
            <p:nvPr/>
          </p:nvSpPr>
          <p:spPr>
            <a:xfrm>
              <a:off x="1371600" y="4648200"/>
              <a:ext cx="74676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81" name="TextBox 10"/>
            <p:cNvSpPr txBox="1">
              <a:spLocks noChangeArrowheads="1"/>
            </p:cNvSpPr>
            <p:nvPr/>
          </p:nvSpPr>
          <p:spPr bwMode="auto">
            <a:xfrm>
              <a:off x="1689370" y="4744720"/>
              <a:ext cx="6934200" cy="923330"/>
            </a:xfrm>
            <a:prstGeom prst="rect">
              <a:avLst/>
            </a:prstGeom>
            <a:noFill/>
            <a:ln w="9525">
              <a:noFill/>
              <a:miter lim="800000"/>
              <a:headEnd/>
              <a:tailEnd/>
            </a:ln>
          </p:spPr>
          <p:txBody>
            <a:bodyPr>
              <a:spAutoFit/>
            </a:bodyPr>
            <a:lstStyle/>
            <a:p>
              <a:r>
                <a:rPr lang="en-US" i="1">
                  <a:solidFill>
                    <a:schemeClr val="bg1"/>
                  </a:solidFill>
                  <a:latin typeface="Calibri" pitchFamily="34" charset="0"/>
                </a:rPr>
                <a:t>I want to find a job that I enjoy and get security for the future. I want to make sure that my kids have what they need to get their education, as well as a home and food in the fridge.</a:t>
              </a:r>
            </a:p>
          </p:txBody>
        </p:sp>
      </p:grpSp>
      <p:grpSp>
        <p:nvGrpSpPr>
          <p:cNvPr id="28676" name="Group 12"/>
          <p:cNvGrpSpPr>
            <a:grpSpLocks/>
          </p:cNvGrpSpPr>
          <p:nvPr/>
        </p:nvGrpSpPr>
        <p:grpSpPr bwMode="auto">
          <a:xfrm>
            <a:off x="1066800" y="5029200"/>
            <a:ext cx="5105400" cy="722313"/>
            <a:chOff x="1981200" y="4114800"/>
            <a:chExt cx="4495800" cy="722531"/>
          </a:xfrm>
        </p:grpSpPr>
        <p:sp>
          <p:nvSpPr>
            <p:cNvPr id="14" name="Rounded Rectangular Callout 13"/>
            <p:cNvSpPr/>
            <p:nvPr/>
          </p:nvSpPr>
          <p:spPr>
            <a:xfrm>
              <a:off x="1981200" y="4114800"/>
              <a:ext cx="4495800" cy="53356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79" name="TextBox 14"/>
            <p:cNvSpPr txBox="1">
              <a:spLocks noChangeArrowheads="1"/>
            </p:cNvSpPr>
            <p:nvPr/>
          </p:nvSpPr>
          <p:spPr bwMode="auto">
            <a:xfrm>
              <a:off x="2133600" y="4191000"/>
              <a:ext cx="4267200" cy="646331"/>
            </a:xfrm>
            <a:prstGeom prst="rect">
              <a:avLst/>
            </a:prstGeom>
            <a:noFill/>
            <a:ln w="9525">
              <a:noFill/>
              <a:miter lim="800000"/>
              <a:headEnd/>
              <a:tailEnd/>
            </a:ln>
          </p:spPr>
          <p:txBody>
            <a:bodyPr>
              <a:spAutoFit/>
            </a:bodyPr>
            <a:lstStyle/>
            <a:p>
              <a:r>
                <a:rPr lang="en-US" i="1">
                  <a:solidFill>
                    <a:schemeClr val="bg1"/>
                  </a:solidFill>
                  <a:latin typeface="Calibri" pitchFamily="34" charset="0"/>
                </a:rPr>
                <a:t>I don’t want to clean bathrooms and other rooms.  </a:t>
              </a:r>
            </a:p>
          </p:txBody>
        </p:sp>
      </p:grpSp>
      <p:pic>
        <p:nvPicPr>
          <p:cNvPr id="28677" name="Picture 2" descr="C:\Documents and Settings\Cate sills\Local Settings\Temporary Internet Files\Content.IE5\A8HF8ASD\MPj04392790000[1].jpg"/>
          <p:cNvPicPr>
            <a:picLocks noChangeAspect="1" noChangeArrowheads="1"/>
          </p:cNvPicPr>
          <p:nvPr/>
        </p:nvPicPr>
        <p:blipFill>
          <a:blip r:embed="rId2"/>
          <a:srcRect/>
          <a:stretch>
            <a:fillRect/>
          </a:stretch>
        </p:blipFill>
        <p:spPr bwMode="auto">
          <a:xfrm>
            <a:off x="6858000" y="3505200"/>
            <a:ext cx="2057400" cy="307181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a:spLocks noGrp="1"/>
          </p:cNvSpPr>
          <p:nvPr>
            <p:ph idx="1"/>
          </p:nvPr>
        </p:nvSpPr>
        <p:spPr/>
        <p:txBody>
          <a:bodyPr/>
          <a:lstStyle/>
          <a:p>
            <a:r>
              <a:rPr lang="en-US" smtClean="0"/>
              <a:t>Learners goals changed over time as they became more confident</a:t>
            </a:r>
          </a:p>
          <a:p>
            <a:pPr lvl="1"/>
            <a:r>
              <a:rPr lang="en-US" smtClean="0"/>
              <a:t>From upgrading to career-oriented</a:t>
            </a:r>
          </a:p>
          <a:p>
            <a:pPr lvl="1"/>
            <a:r>
              <a:rPr lang="en-US" smtClean="0"/>
              <a:t>From certificate to diploma</a:t>
            </a:r>
          </a:p>
          <a:p>
            <a:pPr lvl="1"/>
            <a:r>
              <a:rPr lang="en-US" smtClean="0"/>
              <a:t>From college to university</a:t>
            </a:r>
          </a:p>
        </p:txBody>
      </p:sp>
      <p:sp>
        <p:nvSpPr>
          <p:cNvPr id="3" name="Title 2"/>
          <p:cNvSpPr>
            <a:spLocks noGrp="1"/>
          </p:cNvSpPr>
          <p:nvPr>
            <p:ph type="title"/>
          </p:nvPr>
        </p:nvSpPr>
        <p:spPr/>
        <p:txBody>
          <a:bodyPr/>
          <a:lstStyle/>
          <a:p>
            <a:pPr fontAlgn="auto">
              <a:spcAft>
                <a:spcPts val="0"/>
              </a:spcAft>
              <a:defRPr/>
            </a:pPr>
            <a:r>
              <a:rPr lang="en-US" dirty="0" smtClean="0"/>
              <a:t>Changing Goals</a:t>
            </a:r>
            <a:endParaRPr lang="en-US" dirty="0"/>
          </a:p>
        </p:txBody>
      </p:sp>
      <p:pic>
        <p:nvPicPr>
          <p:cNvPr id="29699" name="Picture 2" descr="C:\Documents and Settings\Cate sills\Local Settings\Temporary Internet Files\Content.IE5\7GFJOXCL\MPj03154140000[1].jpg"/>
          <p:cNvPicPr>
            <a:picLocks noChangeAspect="1" noChangeArrowheads="1"/>
          </p:cNvPicPr>
          <p:nvPr/>
        </p:nvPicPr>
        <p:blipFill>
          <a:blip r:embed="rId2"/>
          <a:srcRect/>
          <a:stretch>
            <a:fillRect/>
          </a:stretch>
        </p:blipFill>
        <p:spPr bwMode="auto">
          <a:xfrm>
            <a:off x="4800600" y="3581400"/>
            <a:ext cx="3657600" cy="24447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p:cNvSpPr>
            <a:spLocks noGrp="1"/>
          </p:cNvSpPr>
          <p:nvPr>
            <p:ph idx="1"/>
          </p:nvPr>
        </p:nvSpPr>
        <p:spPr>
          <a:xfrm>
            <a:off x="457200" y="1481138"/>
            <a:ext cx="4572000" cy="4525962"/>
          </a:xfrm>
        </p:spPr>
        <p:txBody>
          <a:bodyPr/>
          <a:lstStyle/>
          <a:p>
            <a:r>
              <a:rPr lang="en-US" smtClean="0"/>
              <a:t>Fear (negative views of their own abilities), embarrassment &amp; shame</a:t>
            </a:r>
          </a:p>
          <a:p>
            <a:endParaRPr lang="en-US" smtClean="0"/>
          </a:p>
          <a:p>
            <a:r>
              <a:rPr lang="en-US" smtClean="0"/>
              <a:t>Family responsibilities and disruption</a:t>
            </a:r>
          </a:p>
          <a:p>
            <a:endParaRPr lang="en-US" smtClean="0"/>
          </a:p>
          <a:p>
            <a:r>
              <a:rPr lang="en-US" smtClean="0"/>
              <a:t>Financial challenges</a:t>
            </a:r>
          </a:p>
          <a:p>
            <a:endParaRPr lang="en-US" smtClean="0"/>
          </a:p>
          <a:p>
            <a:endParaRPr lang="en-US" smtClean="0"/>
          </a:p>
          <a:p>
            <a:endParaRPr lang="en-US" smtClean="0"/>
          </a:p>
          <a:p>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Challenges</a:t>
            </a:r>
            <a:endParaRPr lang="en-US" dirty="0"/>
          </a:p>
        </p:txBody>
      </p:sp>
      <p:grpSp>
        <p:nvGrpSpPr>
          <p:cNvPr id="30723" name="Group 5"/>
          <p:cNvGrpSpPr>
            <a:grpSpLocks/>
          </p:cNvGrpSpPr>
          <p:nvPr/>
        </p:nvGrpSpPr>
        <p:grpSpPr bwMode="auto">
          <a:xfrm>
            <a:off x="5410200" y="1676400"/>
            <a:ext cx="3124200" cy="762000"/>
            <a:chOff x="3048000" y="4648200"/>
            <a:chExt cx="3124200" cy="762000"/>
          </a:xfrm>
        </p:grpSpPr>
        <p:sp>
          <p:nvSpPr>
            <p:cNvPr id="4" name="Rounded Rectangular Callout 3"/>
            <p:cNvSpPr/>
            <p:nvPr/>
          </p:nvSpPr>
          <p:spPr>
            <a:xfrm>
              <a:off x="3048000" y="4648200"/>
              <a:ext cx="3124200" cy="762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27" name="TextBox 4"/>
            <p:cNvSpPr txBox="1">
              <a:spLocks noChangeArrowheads="1"/>
            </p:cNvSpPr>
            <p:nvPr/>
          </p:nvSpPr>
          <p:spPr bwMode="auto">
            <a:xfrm>
              <a:off x="3048000" y="4724400"/>
              <a:ext cx="3124199" cy="646331"/>
            </a:xfrm>
            <a:prstGeom prst="rect">
              <a:avLst/>
            </a:prstGeom>
            <a:noFill/>
            <a:ln w="9525">
              <a:noFill/>
              <a:miter lim="800000"/>
              <a:headEnd/>
              <a:tailEnd/>
            </a:ln>
          </p:spPr>
          <p:txBody>
            <a:bodyPr>
              <a:spAutoFit/>
            </a:bodyPr>
            <a:lstStyle/>
            <a:p>
              <a:pPr algn="ctr"/>
              <a:r>
                <a:rPr lang="en-US" i="1">
                  <a:solidFill>
                    <a:schemeClr val="bg1"/>
                  </a:solidFill>
                  <a:latin typeface="Calibri" pitchFamily="34" charset="0"/>
                </a:rPr>
                <a:t>I admit I was scared shitless. I didn’t think I could do it.</a:t>
              </a:r>
            </a:p>
          </p:txBody>
        </p:sp>
      </p:grpSp>
      <p:sp>
        <p:nvSpPr>
          <p:cNvPr id="7" name="Rounded Rectangular Callout 6"/>
          <p:cNvSpPr/>
          <p:nvPr/>
        </p:nvSpPr>
        <p:spPr>
          <a:xfrm>
            <a:off x="4800600" y="3352800"/>
            <a:ext cx="4038600"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i="1" dirty="0"/>
              <a:t>I almost gave up a lot of times because of homesickness.</a:t>
            </a:r>
            <a:endParaRPr lang="en-US" i="1" dirty="0"/>
          </a:p>
        </p:txBody>
      </p:sp>
      <p:sp>
        <p:nvSpPr>
          <p:cNvPr id="8" name="Rounded Rectangular Callout 7"/>
          <p:cNvSpPr/>
          <p:nvPr/>
        </p:nvSpPr>
        <p:spPr>
          <a:xfrm>
            <a:off x="4191000" y="5334000"/>
            <a:ext cx="45720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i="1" dirty="0"/>
              <a:t>It’s hard financially, it’s hard mentally, emotionally, it’s too much work, but that’s just how life is.</a:t>
            </a:r>
            <a:endParaRPr lang="en-US" i="1"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t>Negative views</a:t>
            </a:r>
            <a:endParaRPr lang="en-US" dirty="0"/>
          </a:p>
        </p:txBody>
      </p:sp>
      <p:sp>
        <p:nvSpPr>
          <p:cNvPr id="5" name="Content Placeholder 4"/>
          <p:cNvSpPr>
            <a:spLocks noGrp="1"/>
          </p:cNvSpPr>
          <p:nvPr>
            <p:ph idx="1"/>
          </p:nvPr>
        </p:nvSpPr>
        <p:spPr>
          <a:xfrm>
            <a:off x="457200" y="1481138"/>
            <a:ext cx="2895600" cy="728662"/>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normAutofit/>
          </a:bodyPr>
          <a:lstStyle/>
          <a:p>
            <a:pPr marL="228600" indent="-228600" algn="ctr" fontAlgn="auto">
              <a:spcAft>
                <a:spcPts val="0"/>
              </a:spcAft>
              <a:buFont typeface="Wingdings 3"/>
              <a:buNone/>
              <a:defRPr/>
            </a:pPr>
            <a:r>
              <a:rPr lang="en-US" dirty="0" smtClean="0"/>
              <a:t>stupid</a:t>
            </a:r>
            <a:endParaRPr lang="en-US" dirty="0"/>
          </a:p>
        </p:txBody>
      </p:sp>
      <p:sp>
        <p:nvSpPr>
          <p:cNvPr id="6" name="Content Placeholder 4"/>
          <p:cNvSpPr txBox="1">
            <a:spLocks/>
          </p:cNvSpPr>
          <p:nvPr/>
        </p:nvSpPr>
        <p:spPr>
          <a:xfrm>
            <a:off x="5334000" y="1066800"/>
            <a:ext cx="2895600" cy="728663"/>
          </a:xfrm>
          <a:prstGeom prst="wedgeRoundRectCallout">
            <a:avLst/>
          </a:prstGeom>
        </p:spPr>
        <p:style>
          <a:lnRef idx="1">
            <a:schemeClr val="accent1"/>
          </a:lnRef>
          <a:fillRef idx="2">
            <a:schemeClr val="accent1"/>
          </a:fillRef>
          <a:effectRef idx="1">
            <a:schemeClr val="accent1"/>
          </a:effectRef>
          <a:fontRef idx="minor">
            <a:schemeClr val="dk1"/>
          </a:fontRef>
        </p:style>
        <p:txBody>
          <a:bodyPr anchor="ctr">
            <a:normAutofit/>
          </a:bodyPr>
          <a:lstStyle/>
          <a:p>
            <a:pPr marL="228600" indent="-228600" algn="ctr" fontAlgn="auto">
              <a:spcBef>
                <a:spcPts val="400"/>
              </a:spcBef>
              <a:spcAft>
                <a:spcPts val="0"/>
              </a:spcAft>
              <a:buClr>
                <a:schemeClr val="accent1"/>
              </a:buClr>
              <a:buSzPct val="68000"/>
              <a:defRPr/>
            </a:pPr>
            <a:r>
              <a:rPr lang="en-US" sz="2700" dirty="0"/>
              <a:t>dumb</a:t>
            </a:r>
            <a:endParaRPr lang="en-US" sz="2700" dirty="0">
              <a:solidFill>
                <a:schemeClr val="lt1"/>
              </a:solidFill>
            </a:endParaRPr>
          </a:p>
        </p:txBody>
      </p:sp>
      <p:sp>
        <p:nvSpPr>
          <p:cNvPr id="7" name="Content Placeholder 4"/>
          <p:cNvSpPr txBox="1">
            <a:spLocks/>
          </p:cNvSpPr>
          <p:nvPr/>
        </p:nvSpPr>
        <p:spPr>
          <a:xfrm>
            <a:off x="1371600" y="2895600"/>
            <a:ext cx="2895600" cy="728663"/>
          </a:xfrm>
          <a:prstGeom prst="wedgeRoundRectCallout">
            <a:avLst/>
          </a:prstGeom>
        </p:spPr>
        <p:style>
          <a:lnRef idx="1">
            <a:schemeClr val="accent1"/>
          </a:lnRef>
          <a:fillRef idx="2">
            <a:schemeClr val="accent1"/>
          </a:fillRef>
          <a:effectRef idx="1">
            <a:schemeClr val="accent1"/>
          </a:effectRef>
          <a:fontRef idx="minor">
            <a:schemeClr val="dk1"/>
          </a:fontRef>
        </p:style>
        <p:txBody>
          <a:bodyPr anchor="ctr">
            <a:normAutofit/>
          </a:bodyPr>
          <a:lstStyle/>
          <a:p>
            <a:pPr algn="ctr" fontAlgn="auto">
              <a:spcBef>
                <a:spcPts val="400"/>
              </a:spcBef>
              <a:spcAft>
                <a:spcPts val="0"/>
              </a:spcAft>
              <a:buClr>
                <a:schemeClr val="accent1"/>
              </a:buClr>
              <a:buSzPct val="68000"/>
              <a:defRPr/>
            </a:pPr>
            <a:r>
              <a:rPr lang="en-US" sz="2700" dirty="0"/>
              <a:t>degraded</a:t>
            </a:r>
            <a:endParaRPr lang="en-US" sz="2700" dirty="0">
              <a:solidFill>
                <a:schemeClr val="lt1"/>
              </a:solidFill>
            </a:endParaRPr>
          </a:p>
        </p:txBody>
      </p:sp>
      <p:sp>
        <p:nvSpPr>
          <p:cNvPr id="8" name="Content Placeholder 4"/>
          <p:cNvSpPr txBox="1">
            <a:spLocks/>
          </p:cNvSpPr>
          <p:nvPr/>
        </p:nvSpPr>
        <p:spPr>
          <a:xfrm>
            <a:off x="5410200" y="2667000"/>
            <a:ext cx="2895600" cy="728663"/>
          </a:xfrm>
          <a:prstGeom prst="wedgeRoundRectCallout">
            <a:avLst/>
          </a:prstGeom>
        </p:spPr>
        <p:style>
          <a:lnRef idx="1">
            <a:schemeClr val="accent1"/>
          </a:lnRef>
          <a:fillRef idx="2">
            <a:schemeClr val="accent1"/>
          </a:fillRef>
          <a:effectRef idx="1">
            <a:schemeClr val="accent1"/>
          </a:effectRef>
          <a:fontRef idx="minor">
            <a:schemeClr val="dk1"/>
          </a:fontRef>
        </p:style>
        <p:txBody>
          <a:bodyPr anchor="ctr">
            <a:normAutofit/>
          </a:bodyPr>
          <a:lstStyle/>
          <a:p>
            <a:pPr algn="ctr" fontAlgn="auto">
              <a:spcBef>
                <a:spcPts val="400"/>
              </a:spcBef>
              <a:spcAft>
                <a:spcPts val="0"/>
              </a:spcAft>
              <a:buClr>
                <a:schemeClr val="accent1"/>
              </a:buClr>
              <a:buSzPct val="68000"/>
              <a:defRPr/>
            </a:pPr>
            <a:r>
              <a:rPr lang="en-US" sz="2700" dirty="0"/>
              <a:t>looked down on</a:t>
            </a:r>
            <a:endParaRPr lang="en-US" sz="2700" dirty="0">
              <a:solidFill>
                <a:schemeClr val="lt1"/>
              </a:solidFill>
            </a:endParaRPr>
          </a:p>
        </p:txBody>
      </p:sp>
      <p:sp>
        <p:nvSpPr>
          <p:cNvPr id="9" name="Content Placeholder 4"/>
          <p:cNvSpPr txBox="1">
            <a:spLocks/>
          </p:cNvSpPr>
          <p:nvPr/>
        </p:nvSpPr>
        <p:spPr>
          <a:xfrm>
            <a:off x="685800" y="4267200"/>
            <a:ext cx="2895600" cy="728663"/>
          </a:xfrm>
          <a:prstGeom prst="wedgeRoundRectCallout">
            <a:avLst/>
          </a:prstGeom>
        </p:spPr>
        <p:style>
          <a:lnRef idx="1">
            <a:schemeClr val="accent1"/>
          </a:lnRef>
          <a:fillRef idx="2">
            <a:schemeClr val="accent1"/>
          </a:fillRef>
          <a:effectRef idx="1">
            <a:schemeClr val="accent1"/>
          </a:effectRef>
          <a:fontRef idx="minor">
            <a:schemeClr val="dk1"/>
          </a:fontRef>
        </p:style>
        <p:txBody>
          <a:bodyPr anchor="ctr">
            <a:normAutofit/>
          </a:bodyPr>
          <a:lstStyle/>
          <a:p>
            <a:pPr algn="ctr" fontAlgn="auto">
              <a:spcBef>
                <a:spcPts val="400"/>
              </a:spcBef>
              <a:spcAft>
                <a:spcPts val="0"/>
              </a:spcAft>
              <a:buClr>
                <a:schemeClr val="accent1"/>
              </a:buClr>
              <a:buSzPct val="68000"/>
              <a:defRPr/>
            </a:pPr>
            <a:r>
              <a:rPr lang="en-US" sz="2700" dirty="0"/>
              <a:t>failure</a:t>
            </a:r>
            <a:endParaRPr lang="en-US" sz="2700" dirty="0">
              <a:solidFill>
                <a:schemeClr val="lt1"/>
              </a:solidFill>
            </a:endParaRPr>
          </a:p>
        </p:txBody>
      </p:sp>
      <p:sp>
        <p:nvSpPr>
          <p:cNvPr id="10" name="Content Placeholder 4"/>
          <p:cNvSpPr txBox="1">
            <a:spLocks/>
          </p:cNvSpPr>
          <p:nvPr/>
        </p:nvSpPr>
        <p:spPr>
          <a:xfrm>
            <a:off x="4572000" y="4648200"/>
            <a:ext cx="4114800" cy="1295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400"/>
              </a:spcBef>
              <a:spcAft>
                <a:spcPts val="0"/>
              </a:spcAft>
              <a:buClr>
                <a:schemeClr val="accent1"/>
              </a:buClr>
              <a:buSzPct val="68000"/>
              <a:buFont typeface="Wingdings 3"/>
              <a:buChar char=""/>
              <a:defRPr/>
            </a:pPr>
            <a:r>
              <a:rPr lang="en-US" i="1" dirty="0"/>
              <a:t>You know you always think you’re dumb but you’re not.</a:t>
            </a:r>
            <a:endParaRPr lang="en-US" i="1"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p:cNvSpPr>
            <a:spLocks noGrp="1"/>
          </p:cNvSpPr>
          <p:nvPr>
            <p:ph idx="1"/>
          </p:nvPr>
        </p:nvSpPr>
        <p:spPr>
          <a:xfrm>
            <a:off x="457200" y="2209800"/>
            <a:ext cx="8229600" cy="3797300"/>
          </a:xfrm>
        </p:spPr>
        <p:txBody>
          <a:bodyPr/>
          <a:lstStyle/>
          <a:p>
            <a:r>
              <a:rPr lang="en-US" smtClean="0"/>
              <a:t>Three important areas that ALBE influences:</a:t>
            </a:r>
          </a:p>
          <a:p>
            <a:pPr lvl="1"/>
            <a:r>
              <a:rPr lang="en-US" smtClean="0"/>
              <a:t>Attitudes</a:t>
            </a:r>
          </a:p>
          <a:p>
            <a:pPr lvl="1"/>
            <a:r>
              <a:rPr lang="en-US" smtClean="0"/>
              <a:t>Skills (personal, practical)</a:t>
            </a:r>
          </a:p>
          <a:p>
            <a:pPr lvl="1"/>
            <a:r>
              <a:rPr lang="en-US" smtClean="0"/>
              <a:t>Behaviours</a:t>
            </a:r>
          </a:p>
        </p:txBody>
      </p:sp>
      <p:sp>
        <p:nvSpPr>
          <p:cNvPr id="3" name="Title 2"/>
          <p:cNvSpPr>
            <a:spLocks noGrp="1"/>
          </p:cNvSpPr>
          <p:nvPr>
            <p:ph type="title"/>
          </p:nvPr>
        </p:nvSpPr>
        <p:spPr/>
        <p:txBody>
          <a:bodyPr/>
          <a:lstStyle/>
          <a:p>
            <a:pPr fontAlgn="auto">
              <a:spcAft>
                <a:spcPts val="0"/>
              </a:spcAft>
              <a:defRPr/>
            </a:pPr>
            <a:r>
              <a:rPr lang="en-US" dirty="0" smtClean="0"/>
              <a:t>Non-academic outcomes</a:t>
            </a:r>
            <a:endParaRPr lang="en-US" dirty="0"/>
          </a:p>
        </p:txBody>
      </p:sp>
      <p:pic>
        <p:nvPicPr>
          <p:cNvPr id="32771" name="Picture 6" descr="C:\Documents and Settings\Cate sills\Local Settings\Temporary Internet Files\Content.IE5\A8HF8ASD\MCj04350410000[1].wmf"/>
          <p:cNvPicPr>
            <a:picLocks noChangeAspect="1" noChangeArrowheads="1"/>
          </p:cNvPicPr>
          <p:nvPr/>
        </p:nvPicPr>
        <p:blipFill>
          <a:blip r:embed="rId2"/>
          <a:srcRect/>
          <a:stretch>
            <a:fillRect/>
          </a:stretch>
        </p:blipFill>
        <p:spPr bwMode="auto">
          <a:xfrm>
            <a:off x="5181600" y="3048000"/>
            <a:ext cx="3586163" cy="34131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1"/>
          <p:cNvSpPr>
            <a:spLocks noGrp="1"/>
          </p:cNvSpPr>
          <p:nvPr>
            <p:ph idx="1"/>
          </p:nvPr>
        </p:nvSpPr>
        <p:spPr>
          <a:xfrm>
            <a:off x="457200" y="1481138"/>
            <a:ext cx="6477000" cy="4995862"/>
          </a:xfrm>
        </p:spPr>
        <p:txBody>
          <a:bodyPr/>
          <a:lstStyle/>
          <a:p>
            <a:pPr lvl="1">
              <a:buFont typeface="Wingdings" pitchFamily="2" charset="2"/>
              <a:buChar char="Ø"/>
            </a:pPr>
            <a:r>
              <a:rPr lang="en-US" sz="2700" smtClean="0"/>
              <a:t> </a:t>
            </a:r>
            <a:r>
              <a:rPr lang="en-US" sz="2500" smtClean="0"/>
              <a:t>More positive</a:t>
            </a:r>
          </a:p>
          <a:p>
            <a:pPr lvl="1">
              <a:buFont typeface="Wingdings" pitchFamily="2" charset="2"/>
              <a:buChar char="Ø"/>
            </a:pPr>
            <a:r>
              <a:rPr lang="en-US" sz="2500" smtClean="0"/>
              <a:t> Better attitude towards learning, life and work</a:t>
            </a:r>
          </a:p>
          <a:p>
            <a:pPr lvl="1">
              <a:buFont typeface="Wingdings" pitchFamily="2" charset="2"/>
              <a:buChar char="Ø"/>
            </a:pPr>
            <a:r>
              <a:rPr lang="en-US" sz="2500" smtClean="0"/>
              <a:t> Changed view of the role of women</a:t>
            </a:r>
          </a:p>
          <a:p>
            <a:pPr lvl="2">
              <a:buFont typeface="Courier New" pitchFamily="49" charset="0"/>
              <a:buChar char="o"/>
            </a:pPr>
            <a:endParaRPr lang="en-US" sz="2500" smtClean="0"/>
          </a:p>
          <a:p>
            <a:pPr lvl="2">
              <a:buFont typeface="Courier New" pitchFamily="49" charset="0"/>
              <a:buChar char="o"/>
            </a:pPr>
            <a:endParaRPr lang="en-US" sz="2500" smtClean="0"/>
          </a:p>
          <a:p>
            <a:pPr lvl="1"/>
            <a:endParaRPr lang="en-US" smtClean="0"/>
          </a:p>
          <a:p>
            <a:pPr lvl="1"/>
            <a:endParaRPr lang="en-US" smtClean="0"/>
          </a:p>
          <a:p>
            <a:pPr lvl="1"/>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Attitude change</a:t>
            </a:r>
            <a:endParaRPr lang="en-US" dirty="0"/>
          </a:p>
        </p:txBody>
      </p:sp>
      <p:grpSp>
        <p:nvGrpSpPr>
          <p:cNvPr id="33795" name="Group 5"/>
          <p:cNvGrpSpPr>
            <a:grpSpLocks/>
          </p:cNvGrpSpPr>
          <p:nvPr/>
        </p:nvGrpSpPr>
        <p:grpSpPr bwMode="auto">
          <a:xfrm>
            <a:off x="304800" y="3657600"/>
            <a:ext cx="5486400" cy="1371600"/>
            <a:chOff x="1981200" y="3657600"/>
            <a:chExt cx="5257800" cy="1524000"/>
          </a:xfrm>
        </p:grpSpPr>
        <p:sp>
          <p:nvSpPr>
            <p:cNvPr id="4" name="Rounded Rectangular Callout 3"/>
            <p:cNvSpPr/>
            <p:nvPr/>
          </p:nvSpPr>
          <p:spPr>
            <a:xfrm>
              <a:off x="1981200" y="3657600"/>
              <a:ext cx="5181732" cy="1524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i="1" dirty="0"/>
                <a:t>.</a:t>
              </a:r>
              <a:endParaRPr lang="en-US" i="1" dirty="0"/>
            </a:p>
          </p:txBody>
        </p:sp>
        <p:sp>
          <p:nvSpPr>
            <p:cNvPr id="33798" name="TextBox 4"/>
            <p:cNvSpPr txBox="1">
              <a:spLocks noChangeArrowheads="1"/>
            </p:cNvSpPr>
            <p:nvPr/>
          </p:nvSpPr>
          <p:spPr bwMode="auto">
            <a:xfrm>
              <a:off x="2209800" y="3733800"/>
              <a:ext cx="5029200" cy="1200329"/>
            </a:xfrm>
            <a:prstGeom prst="rect">
              <a:avLst/>
            </a:prstGeom>
            <a:noFill/>
            <a:ln w="9525">
              <a:noFill/>
              <a:miter lim="800000"/>
              <a:headEnd/>
              <a:tailEnd/>
            </a:ln>
          </p:spPr>
          <p:txBody>
            <a:bodyPr>
              <a:spAutoFit/>
            </a:bodyPr>
            <a:lstStyle/>
            <a:p>
              <a:r>
                <a:rPr lang="en-US" i="1">
                  <a:solidFill>
                    <a:schemeClr val="bg1"/>
                  </a:solidFill>
                  <a:latin typeface="Calibri" pitchFamily="34" charset="0"/>
                </a:rPr>
                <a:t>Coming back to school makes me feel more positive. I don’t feel the same as I did last year. I don’t even look at the world the same as I did last year, totally different. </a:t>
              </a:r>
            </a:p>
          </p:txBody>
        </p:sp>
      </p:grpSp>
      <p:pic>
        <p:nvPicPr>
          <p:cNvPr id="33796" name="Picture 2" descr="C:\Documents and Settings\Cate sills\Local Settings\Temporary Internet Files\Content.IE5\BNZ90CJD\MPj04424360000[1].jpg"/>
          <p:cNvPicPr>
            <a:picLocks noChangeAspect="1" noChangeArrowheads="1"/>
          </p:cNvPicPr>
          <p:nvPr/>
        </p:nvPicPr>
        <p:blipFill>
          <a:blip r:embed="rId2"/>
          <a:srcRect/>
          <a:stretch>
            <a:fillRect/>
          </a:stretch>
        </p:blipFill>
        <p:spPr bwMode="auto">
          <a:xfrm>
            <a:off x="6019800" y="4648200"/>
            <a:ext cx="2895600" cy="19304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p:cNvSpPr>
            <a:spLocks noGrp="1"/>
          </p:cNvSpPr>
          <p:nvPr>
            <p:ph idx="1"/>
          </p:nvPr>
        </p:nvSpPr>
        <p:spPr>
          <a:xfrm>
            <a:off x="457200" y="2209800"/>
            <a:ext cx="8229600" cy="3797300"/>
          </a:xfrm>
        </p:spPr>
        <p:txBody>
          <a:bodyPr/>
          <a:lstStyle/>
          <a:p>
            <a:r>
              <a:rPr lang="en-US" smtClean="0"/>
              <a:t>Improved academic skills</a:t>
            </a:r>
          </a:p>
          <a:p>
            <a:r>
              <a:rPr lang="en-US" smtClean="0"/>
              <a:t>Improved personal skills</a:t>
            </a:r>
          </a:p>
          <a:p>
            <a:r>
              <a:rPr lang="en-US" smtClean="0"/>
              <a:t>New practical skills for everyday life</a:t>
            </a:r>
          </a:p>
          <a:p>
            <a:r>
              <a:rPr lang="en-US" smtClean="0"/>
              <a:t>Relationship building skills</a:t>
            </a:r>
          </a:p>
          <a:p>
            <a:r>
              <a:rPr lang="en-US" smtClean="0"/>
              <a:t>Improved readiness for further education &amp; employment</a:t>
            </a:r>
          </a:p>
        </p:txBody>
      </p:sp>
      <p:sp>
        <p:nvSpPr>
          <p:cNvPr id="3" name="Title 2"/>
          <p:cNvSpPr>
            <a:spLocks noGrp="1"/>
          </p:cNvSpPr>
          <p:nvPr>
            <p:ph type="title"/>
          </p:nvPr>
        </p:nvSpPr>
        <p:spPr/>
        <p:txBody>
          <a:bodyPr/>
          <a:lstStyle/>
          <a:p>
            <a:pPr fontAlgn="auto">
              <a:spcAft>
                <a:spcPts val="0"/>
              </a:spcAft>
              <a:defRPr/>
            </a:pPr>
            <a:r>
              <a:rPr lang="en-US" dirty="0" smtClean="0"/>
              <a:t>Skill building</a:t>
            </a:r>
            <a:endParaRPr lang="en-US"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1"/>
          <p:cNvSpPr>
            <a:spLocks noGrp="1"/>
          </p:cNvSpPr>
          <p:nvPr>
            <p:ph idx="1"/>
          </p:nvPr>
        </p:nvSpPr>
        <p:spPr/>
        <p:txBody>
          <a:bodyPr/>
          <a:lstStyle/>
          <a:p>
            <a:pPr>
              <a:buFont typeface="Wingdings 3" pitchFamily="18" charset="2"/>
              <a:buNone/>
            </a:pPr>
            <a:r>
              <a:rPr lang="en-US" b="1" smtClean="0"/>
              <a:t>Partners</a:t>
            </a:r>
          </a:p>
          <a:p>
            <a:r>
              <a:rPr lang="en-US" smtClean="0"/>
              <a:t>Department of ECE</a:t>
            </a:r>
          </a:p>
          <a:p>
            <a:r>
              <a:rPr lang="en-US" smtClean="0"/>
              <a:t>Aurora College</a:t>
            </a:r>
          </a:p>
          <a:p>
            <a:r>
              <a:rPr lang="en-US" smtClean="0"/>
              <a:t>NWT Literacy Council </a:t>
            </a:r>
          </a:p>
          <a:p>
            <a:endParaRPr lang="en-US" smtClean="0"/>
          </a:p>
          <a:p>
            <a:pPr>
              <a:buFont typeface="Wingdings 3" pitchFamily="18" charset="2"/>
              <a:buNone/>
            </a:pPr>
            <a:r>
              <a:rPr lang="en-US" b="1" smtClean="0"/>
              <a:t>Funders</a:t>
            </a:r>
          </a:p>
          <a:p>
            <a:r>
              <a:rPr lang="en-US" smtClean="0"/>
              <a:t>Canadian Council on Learning/ ECE</a:t>
            </a:r>
          </a:p>
        </p:txBody>
      </p:sp>
      <p:sp>
        <p:nvSpPr>
          <p:cNvPr id="3" name="Title 2"/>
          <p:cNvSpPr>
            <a:spLocks noGrp="1"/>
          </p:cNvSpPr>
          <p:nvPr>
            <p:ph type="title"/>
          </p:nvPr>
        </p:nvSpPr>
        <p:spPr/>
        <p:txBody>
          <a:bodyPr/>
          <a:lstStyle/>
          <a:p>
            <a:pPr fontAlgn="auto">
              <a:spcAft>
                <a:spcPts val="0"/>
              </a:spcAft>
              <a:defRPr/>
            </a:pPr>
            <a:r>
              <a:rPr lang="en-US" dirty="0" smtClean="0"/>
              <a:t>Partners &amp; Funders</a:t>
            </a:r>
            <a:endParaRPr lang="en-US" dirty="0"/>
          </a:p>
        </p:txBody>
      </p:sp>
      <p:pic>
        <p:nvPicPr>
          <p:cNvPr id="16387" name="Picture 3" descr="GNWT_Education 2C.jpg"/>
          <p:cNvPicPr>
            <a:picLocks noChangeAspect="1"/>
          </p:cNvPicPr>
          <p:nvPr/>
        </p:nvPicPr>
        <p:blipFill>
          <a:blip r:embed="rId2"/>
          <a:srcRect/>
          <a:stretch>
            <a:fillRect/>
          </a:stretch>
        </p:blipFill>
        <p:spPr bwMode="auto">
          <a:xfrm>
            <a:off x="4343400" y="4876800"/>
            <a:ext cx="3733800" cy="927100"/>
          </a:xfrm>
          <a:prstGeom prst="rect">
            <a:avLst/>
          </a:prstGeom>
          <a:noFill/>
          <a:ln w="9525">
            <a:noFill/>
            <a:miter lim="800000"/>
            <a:headEnd/>
            <a:tailEnd/>
          </a:ln>
        </p:spPr>
      </p:pic>
      <p:pic>
        <p:nvPicPr>
          <p:cNvPr id="16388" name="Picture 10" descr="LogoCCL-CCA-Under-Colour-E.gif"/>
          <p:cNvPicPr>
            <a:picLocks noChangeAspect="1" noChangeArrowheads="1"/>
          </p:cNvPicPr>
          <p:nvPr/>
        </p:nvPicPr>
        <p:blipFill>
          <a:blip r:embed="rId3"/>
          <a:srcRect/>
          <a:stretch>
            <a:fillRect/>
          </a:stretch>
        </p:blipFill>
        <p:spPr bwMode="auto">
          <a:xfrm>
            <a:off x="990600" y="4800600"/>
            <a:ext cx="2192338" cy="11017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1"/>
          <p:cNvSpPr>
            <a:spLocks noGrp="1"/>
          </p:cNvSpPr>
          <p:nvPr>
            <p:ph idx="1"/>
          </p:nvPr>
        </p:nvSpPr>
        <p:spPr>
          <a:xfrm>
            <a:off x="457200" y="2209800"/>
            <a:ext cx="8229600" cy="3797300"/>
          </a:xfrm>
        </p:spPr>
        <p:txBody>
          <a:bodyPr/>
          <a:lstStyle/>
          <a:p>
            <a:r>
              <a:rPr lang="en-US" smtClean="0"/>
              <a:t>Reading and writing</a:t>
            </a:r>
          </a:p>
          <a:p>
            <a:r>
              <a:rPr lang="en-US" smtClean="0"/>
              <a:t>Math</a:t>
            </a:r>
          </a:p>
          <a:p>
            <a:r>
              <a:rPr lang="en-US" smtClean="0"/>
              <a:t>Computers</a:t>
            </a:r>
          </a:p>
          <a:p>
            <a:r>
              <a:rPr lang="en-US" smtClean="0"/>
              <a:t>Science</a:t>
            </a:r>
          </a:p>
          <a:p>
            <a:r>
              <a:rPr lang="en-US" smtClean="0"/>
              <a:t>Social Studies</a:t>
            </a:r>
          </a:p>
        </p:txBody>
      </p:sp>
      <p:sp>
        <p:nvSpPr>
          <p:cNvPr id="3" name="Title 2"/>
          <p:cNvSpPr>
            <a:spLocks noGrp="1"/>
          </p:cNvSpPr>
          <p:nvPr>
            <p:ph type="title"/>
          </p:nvPr>
        </p:nvSpPr>
        <p:spPr/>
        <p:txBody>
          <a:bodyPr/>
          <a:lstStyle/>
          <a:p>
            <a:pPr fontAlgn="auto">
              <a:spcAft>
                <a:spcPts val="0"/>
              </a:spcAft>
              <a:defRPr/>
            </a:pPr>
            <a:r>
              <a:rPr lang="en-US" dirty="0" smtClean="0"/>
              <a:t>Improved academic skills</a:t>
            </a:r>
            <a:endParaRPr lang="en-US" dirty="0"/>
          </a:p>
        </p:txBody>
      </p:sp>
      <p:pic>
        <p:nvPicPr>
          <p:cNvPr id="35843" name="Picture 6" descr="C:\Documents and Settings\Cate sills\Local Settings\Temporary Internet Files\Content.IE5\53Z1FWOT\MCj03326800000[1].wmf"/>
          <p:cNvPicPr>
            <a:picLocks noChangeAspect="1" noChangeArrowheads="1"/>
          </p:cNvPicPr>
          <p:nvPr/>
        </p:nvPicPr>
        <p:blipFill>
          <a:blip r:embed="rId2"/>
          <a:srcRect/>
          <a:stretch>
            <a:fillRect/>
          </a:stretch>
        </p:blipFill>
        <p:spPr bwMode="auto">
          <a:xfrm>
            <a:off x="5562600" y="3429000"/>
            <a:ext cx="2928938" cy="26574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p:cNvSpPr>
            <a:spLocks noGrp="1"/>
          </p:cNvSpPr>
          <p:nvPr>
            <p:ph idx="1"/>
          </p:nvPr>
        </p:nvSpPr>
        <p:spPr>
          <a:xfrm>
            <a:off x="457200" y="1371600"/>
            <a:ext cx="6477000" cy="4995863"/>
          </a:xfrm>
        </p:spPr>
        <p:txBody>
          <a:bodyPr/>
          <a:lstStyle/>
          <a:p>
            <a:r>
              <a:rPr lang="en-US" smtClean="0"/>
              <a:t>Increased self-confidence &amp; self-esteem</a:t>
            </a:r>
          </a:p>
          <a:p>
            <a:pPr lvl="1"/>
            <a:r>
              <a:rPr lang="en-US" smtClean="0"/>
              <a:t>Less shy; more able to speak out; a ‘new’ voice</a:t>
            </a:r>
          </a:p>
          <a:p>
            <a:pPr lvl="1"/>
            <a:r>
              <a:rPr lang="en-US" smtClean="0"/>
              <a:t>Able to present themselves better</a:t>
            </a:r>
          </a:p>
          <a:p>
            <a:pPr lvl="1"/>
            <a:r>
              <a:rPr lang="en-US" smtClean="0"/>
              <a:t>More independent</a:t>
            </a:r>
          </a:p>
          <a:p>
            <a:pPr lvl="1"/>
            <a:r>
              <a:rPr lang="en-US" smtClean="0"/>
              <a:t>Able to handle challenges better (e.g. personal problems)</a:t>
            </a:r>
          </a:p>
          <a:p>
            <a:pPr lvl="1"/>
            <a:r>
              <a:rPr lang="en-US" smtClean="0"/>
              <a:t>More of a risk taker</a:t>
            </a:r>
          </a:p>
          <a:p>
            <a:pPr lvl="1"/>
            <a:r>
              <a:rPr lang="en-US" smtClean="0"/>
              <a:t>More relaxed</a:t>
            </a:r>
          </a:p>
          <a:p>
            <a:pPr lvl="1"/>
            <a:r>
              <a:rPr lang="en-US" smtClean="0"/>
              <a:t>More open</a:t>
            </a:r>
          </a:p>
          <a:p>
            <a:pPr lvl="1"/>
            <a:r>
              <a:rPr lang="en-US" smtClean="0"/>
              <a:t>More able to stand up for themselves</a:t>
            </a:r>
          </a:p>
          <a:p>
            <a:pPr lvl="1"/>
            <a:r>
              <a:rPr lang="en-US" smtClean="0"/>
              <a:t>More able to go out</a:t>
            </a:r>
          </a:p>
          <a:p>
            <a:pPr lvl="1"/>
            <a:r>
              <a:rPr lang="en-US" smtClean="0"/>
              <a:t>A stronger, better, happier person</a:t>
            </a:r>
          </a:p>
          <a:p>
            <a:pPr lvl="1"/>
            <a:endParaRPr lang="en-US" smtClean="0"/>
          </a:p>
          <a:p>
            <a:pPr lvl="1"/>
            <a:endParaRPr lang="en-US" smtClean="0"/>
          </a:p>
        </p:txBody>
      </p:sp>
      <p:sp>
        <p:nvSpPr>
          <p:cNvPr id="3" name="Title 2"/>
          <p:cNvSpPr>
            <a:spLocks noGrp="1"/>
          </p:cNvSpPr>
          <p:nvPr>
            <p:ph type="title"/>
          </p:nvPr>
        </p:nvSpPr>
        <p:spPr>
          <a:xfrm>
            <a:off x="457200" y="304800"/>
            <a:ext cx="8229600" cy="1143000"/>
          </a:xfrm>
        </p:spPr>
        <p:txBody>
          <a:bodyPr/>
          <a:lstStyle/>
          <a:p>
            <a:pPr fontAlgn="auto">
              <a:spcAft>
                <a:spcPts val="0"/>
              </a:spcAft>
              <a:defRPr/>
            </a:pPr>
            <a:r>
              <a:rPr lang="en-US" dirty="0" smtClean="0"/>
              <a:t>Improved personal skills</a:t>
            </a:r>
            <a:endParaRPr lang="en-US" dirty="0"/>
          </a:p>
        </p:txBody>
      </p:sp>
      <p:sp>
        <p:nvSpPr>
          <p:cNvPr id="4" name="Rounded Rectangular Callout 3"/>
          <p:cNvSpPr/>
          <p:nvPr/>
        </p:nvSpPr>
        <p:spPr>
          <a:xfrm>
            <a:off x="5638800" y="3581400"/>
            <a:ext cx="32004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i="1" dirty="0"/>
              <a:t>Before I wouldn’t say anything because I thought that was for other people, but now I’m finding myself.</a:t>
            </a:r>
            <a:endParaRPr lang="en-US" i="1" dirty="0"/>
          </a:p>
        </p:txBody>
      </p:sp>
      <p:sp>
        <p:nvSpPr>
          <p:cNvPr id="5" name="Rounded Rectangular Callout 4"/>
          <p:cNvSpPr/>
          <p:nvPr/>
        </p:nvSpPr>
        <p:spPr>
          <a:xfrm>
            <a:off x="5638800" y="5181600"/>
            <a:ext cx="32004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i="1" dirty="0"/>
              <a:t>I wouldn’t have been able to do that if I hadn’t been part of this program.</a:t>
            </a:r>
            <a:endParaRPr lang="en-US" i="1" dirty="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
          <p:cNvSpPr>
            <a:spLocks noGrp="1"/>
          </p:cNvSpPr>
          <p:nvPr>
            <p:ph idx="1"/>
          </p:nvPr>
        </p:nvSpPr>
        <p:spPr>
          <a:xfrm>
            <a:off x="457200" y="1481138"/>
            <a:ext cx="6477000" cy="4995862"/>
          </a:xfrm>
        </p:spPr>
        <p:txBody>
          <a:bodyPr/>
          <a:lstStyle/>
          <a:p>
            <a:pPr lvl="1">
              <a:buFont typeface="Wingdings" pitchFamily="2" charset="2"/>
              <a:buChar char="Ø"/>
            </a:pPr>
            <a:r>
              <a:rPr lang="en-US" sz="2700" smtClean="0"/>
              <a:t> Commitment</a:t>
            </a:r>
          </a:p>
          <a:p>
            <a:pPr lvl="2">
              <a:buFont typeface="Courier New" pitchFamily="49" charset="0"/>
              <a:buChar char="o"/>
            </a:pPr>
            <a:r>
              <a:rPr lang="en-US" sz="2500" smtClean="0"/>
              <a:t>Afraid they would not be able to maintain commitment</a:t>
            </a:r>
          </a:p>
          <a:p>
            <a:pPr lvl="2">
              <a:buFont typeface="Courier New" pitchFamily="49" charset="0"/>
              <a:buChar char="o"/>
            </a:pPr>
            <a:r>
              <a:rPr lang="en-US" sz="2500" smtClean="0"/>
              <a:t>A sense of accomplishment (for some the greatest accomplishment)</a:t>
            </a:r>
          </a:p>
          <a:p>
            <a:pPr lvl="2">
              <a:buFont typeface="Courier New" pitchFamily="49" charset="0"/>
              <a:buChar char="o"/>
            </a:pPr>
            <a:r>
              <a:rPr lang="en-US" sz="2500" smtClean="0"/>
              <a:t>Several learners had never stayed committed to anything before</a:t>
            </a:r>
          </a:p>
          <a:p>
            <a:pPr lvl="2">
              <a:buFont typeface="Courier New" pitchFamily="49" charset="0"/>
              <a:buChar char="o"/>
            </a:pPr>
            <a:r>
              <a:rPr lang="en-US" sz="2500" smtClean="0"/>
              <a:t>Support each other to remain committed</a:t>
            </a:r>
          </a:p>
          <a:p>
            <a:pPr lvl="2">
              <a:buFont typeface="Courier New" pitchFamily="49" charset="0"/>
              <a:buChar char="o"/>
            </a:pPr>
            <a:endParaRPr lang="en-US" sz="2500" smtClean="0"/>
          </a:p>
          <a:p>
            <a:pPr lvl="2">
              <a:buFont typeface="Courier New" pitchFamily="49" charset="0"/>
              <a:buChar char="o"/>
            </a:pPr>
            <a:endParaRPr lang="en-US" sz="2500" smtClean="0"/>
          </a:p>
          <a:p>
            <a:pPr lvl="1"/>
            <a:endParaRPr lang="en-US" smtClean="0"/>
          </a:p>
          <a:p>
            <a:pPr lvl="1"/>
            <a:endParaRPr lang="en-US" smtClean="0"/>
          </a:p>
          <a:p>
            <a:pPr lvl="1"/>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Improved personal skills</a:t>
            </a:r>
            <a:endParaRPr lang="en-US" dirty="0"/>
          </a:p>
        </p:txBody>
      </p:sp>
      <p:grpSp>
        <p:nvGrpSpPr>
          <p:cNvPr id="37891" name="Group 5"/>
          <p:cNvGrpSpPr>
            <a:grpSpLocks/>
          </p:cNvGrpSpPr>
          <p:nvPr/>
        </p:nvGrpSpPr>
        <p:grpSpPr bwMode="auto">
          <a:xfrm>
            <a:off x="4800600" y="5105400"/>
            <a:ext cx="3886200" cy="1219200"/>
            <a:chOff x="4800600" y="5105400"/>
            <a:chExt cx="3886200" cy="1219200"/>
          </a:xfrm>
        </p:grpSpPr>
        <p:sp>
          <p:nvSpPr>
            <p:cNvPr id="4" name="Rounded Rectangular Callout 3"/>
            <p:cNvSpPr/>
            <p:nvPr/>
          </p:nvSpPr>
          <p:spPr>
            <a:xfrm>
              <a:off x="4800600" y="5105400"/>
              <a:ext cx="38862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i="1" dirty="0"/>
                <a:t>.</a:t>
              </a:r>
              <a:endParaRPr lang="en-US" i="1" dirty="0"/>
            </a:p>
          </p:txBody>
        </p:sp>
        <p:sp>
          <p:nvSpPr>
            <p:cNvPr id="37893" name="TextBox 4"/>
            <p:cNvSpPr txBox="1">
              <a:spLocks noChangeArrowheads="1"/>
            </p:cNvSpPr>
            <p:nvPr/>
          </p:nvSpPr>
          <p:spPr bwMode="auto">
            <a:xfrm>
              <a:off x="4953000" y="5257800"/>
              <a:ext cx="3581400" cy="914400"/>
            </a:xfrm>
            <a:prstGeom prst="rect">
              <a:avLst/>
            </a:prstGeom>
            <a:noFill/>
            <a:ln w="9525">
              <a:noFill/>
              <a:miter lim="800000"/>
              <a:headEnd/>
              <a:tailEnd/>
            </a:ln>
          </p:spPr>
          <p:txBody>
            <a:bodyPr>
              <a:spAutoFit/>
            </a:bodyPr>
            <a:lstStyle/>
            <a:p>
              <a:pPr algn="ctr"/>
              <a:r>
                <a:rPr lang="en-US" i="1">
                  <a:solidFill>
                    <a:schemeClr val="bg1"/>
                  </a:solidFill>
                  <a:latin typeface="Calibri" pitchFamily="34" charset="0"/>
                </a:rPr>
                <a:t>… stick to the course, come to school, don’t miss. It’s like nobody gets left behind.</a:t>
              </a:r>
            </a:p>
          </p:txBody>
        </p:sp>
      </p:gr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4800600" cy="4995862"/>
          </a:xfrm>
        </p:spPr>
        <p:txBody>
          <a:bodyPr>
            <a:normAutofit fontScale="92500"/>
          </a:bodyPr>
          <a:lstStyle/>
          <a:p>
            <a:pPr marL="621792" lvl="1" fontAlgn="auto">
              <a:spcBef>
                <a:spcPts val="324"/>
              </a:spcBef>
              <a:spcAft>
                <a:spcPts val="0"/>
              </a:spcAft>
              <a:buFont typeface="Wingdings" pitchFamily="2" charset="2"/>
              <a:buChar char="Ø"/>
              <a:defRPr/>
            </a:pPr>
            <a:r>
              <a:rPr lang="en-US" sz="2700" dirty="0" smtClean="0"/>
              <a:t>Described their skills in terms of things they could now do</a:t>
            </a:r>
          </a:p>
          <a:p>
            <a:pPr marL="859536" lvl="2" fontAlgn="auto">
              <a:spcAft>
                <a:spcPts val="0"/>
              </a:spcAft>
              <a:buFont typeface="Courier New" pitchFamily="49" charset="0"/>
              <a:buChar char="o"/>
              <a:defRPr/>
            </a:pPr>
            <a:r>
              <a:rPr lang="en-US" sz="2500" dirty="0" smtClean="0"/>
              <a:t>Read to their children</a:t>
            </a:r>
          </a:p>
          <a:p>
            <a:pPr marL="859536" lvl="2" fontAlgn="auto">
              <a:spcAft>
                <a:spcPts val="0"/>
              </a:spcAft>
              <a:buFont typeface="Courier New" pitchFamily="49" charset="0"/>
              <a:buChar char="o"/>
              <a:defRPr/>
            </a:pPr>
            <a:r>
              <a:rPr lang="en-US" sz="2500" dirty="0" smtClean="0"/>
              <a:t>Help their children with homework</a:t>
            </a:r>
          </a:p>
          <a:p>
            <a:pPr marL="859536" lvl="2" fontAlgn="auto">
              <a:spcAft>
                <a:spcPts val="0"/>
              </a:spcAft>
              <a:buFont typeface="Courier New" pitchFamily="49" charset="0"/>
              <a:buChar char="o"/>
              <a:defRPr/>
            </a:pPr>
            <a:r>
              <a:rPr lang="en-US" sz="2500" dirty="0" smtClean="0"/>
              <a:t>Help children become more confident</a:t>
            </a:r>
          </a:p>
          <a:p>
            <a:pPr marL="859536" lvl="2" fontAlgn="auto">
              <a:spcAft>
                <a:spcPts val="0"/>
              </a:spcAft>
              <a:buFont typeface="Courier New" pitchFamily="49" charset="0"/>
              <a:buChar char="o"/>
              <a:defRPr/>
            </a:pPr>
            <a:r>
              <a:rPr lang="en-US" sz="2500" dirty="0" smtClean="0"/>
              <a:t>Spend more time playing with children</a:t>
            </a:r>
          </a:p>
          <a:p>
            <a:pPr marL="859536" lvl="2" fontAlgn="auto">
              <a:spcAft>
                <a:spcPts val="0"/>
              </a:spcAft>
              <a:buFont typeface="Courier New" pitchFamily="49" charset="0"/>
              <a:buChar char="o"/>
              <a:defRPr/>
            </a:pPr>
            <a:r>
              <a:rPr lang="en-US" sz="2500" dirty="0" smtClean="0"/>
              <a:t>Volunteer in the community</a:t>
            </a:r>
          </a:p>
          <a:p>
            <a:pPr marL="859536" lvl="2" fontAlgn="auto">
              <a:spcAft>
                <a:spcPts val="0"/>
              </a:spcAft>
              <a:buFont typeface="Courier New" pitchFamily="49" charset="0"/>
              <a:buChar char="o"/>
              <a:defRPr/>
            </a:pPr>
            <a:r>
              <a:rPr lang="en-US" sz="2500" dirty="0" smtClean="0"/>
              <a:t>More organized</a:t>
            </a:r>
          </a:p>
          <a:p>
            <a:pPr marL="859536" lvl="2" fontAlgn="auto">
              <a:spcAft>
                <a:spcPts val="0"/>
              </a:spcAft>
              <a:buFont typeface="Courier New" pitchFamily="49" charset="0"/>
              <a:buChar char="o"/>
              <a:defRPr/>
            </a:pPr>
            <a:r>
              <a:rPr lang="en-US" sz="2500" dirty="0" smtClean="0"/>
              <a:t>Became a role model for others</a:t>
            </a:r>
          </a:p>
          <a:p>
            <a:pPr marL="859536" lvl="2" fontAlgn="auto">
              <a:spcAft>
                <a:spcPts val="0"/>
              </a:spcAft>
              <a:buFont typeface="Courier New" pitchFamily="49" charset="0"/>
              <a:buChar char="o"/>
              <a:defRPr/>
            </a:pPr>
            <a:endParaRPr lang="en-US" sz="2500" dirty="0" smtClean="0"/>
          </a:p>
          <a:p>
            <a:pPr marL="621792" lvl="1" fontAlgn="auto">
              <a:spcBef>
                <a:spcPts val="324"/>
              </a:spcBef>
              <a:spcAft>
                <a:spcPts val="0"/>
              </a:spcAft>
              <a:buFont typeface="Verdana"/>
              <a:buChar char="◦"/>
              <a:defRPr/>
            </a:pPr>
            <a:endParaRPr lang="en-US" dirty="0" smtClean="0"/>
          </a:p>
          <a:p>
            <a:pPr marL="621792" lvl="1" fontAlgn="auto">
              <a:spcBef>
                <a:spcPts val="324"/>
              </a:spcBef>
              <a:spcAft>
                <a:spcPts val="0"/>
              </a:spcAft>
              <a:buFont typeface="Verdana"/>
              <a:buChar char="◦"/>
              <a:defRPr/>
            </a:pPr>
            <a:endParaRPr lang="en-US" dirty="0" smtClean="0"/>
          </a:p>
          <a:p>
            <a:pPr marL="621792" lvl="1" fontAlgn="auto">
              <a:spcBef>
                <a:spcPts val="324"/>
              </a:spcBef>
              <a:spcAft>
                <a:spcPts val="0"/>
              </a:spcAft>
              <a:buFont typeface="Verdana"/>
              <a:buChar char="◦"/>
              <a:defRPr/>
            </a:pPr>
            <a:endParaRPr lang="en-US" dirty="0"/>
          </a:p>
        </p:txBody>
      </p:sp>
      <p:sp>
        <p:nvSpPr>
          <p:cNvPr id="3" name="Title 2"/>
          <p:cNvSpPr>
            <a:spLocks noGrp="1"/>
          </p:cNvSpPr>
          <p:nvPr>
            <p:ph type="title"/>
          </p:nvPr>
        </p:nvSpPr>
        <p:spPr/>
        <p:txBody>
          <a:bodyPr/>
          <a:lstStyle/>
          <a:p>
            <a:pPr fontAlgn="auto">
              <a:spcAft>
                <a:spcPts val="0"/>
              </a:spcAft>
              <a:defRPr/>
            </a:pPr>
            <a:r>
              <a:rPr lang="en-US" dirty="0" smtClean="0"/>
              <a:t>New practical skills for everyday life</a:t>
            </a:r>
            <a:endParaRPr lang="en-US" dirty="0"/>
          </a:p>
        </p:txBody>
      </p:sp>
      <p:grpSp>
        <p:nvGrpSpPr>
          <p:cNvPr id="38915" name="Group 5"/>
          <p:cNvGrpSpPr>
            <a:grpSpLocks/>
          </p:cNvGrpSpPr>
          <p:nvPr/>
        </p:nvGrpSpPr>
        <p:grpSpPr bwMode="auto">
          <a:xfrm>
            <a:off x="4953000" y="2438400"/>
            <a:ext cx="4038600" cy="1447800"/>
            <a:chOff x="1981200" y="3657600"/>
            <a:chExt cx="5257800" cy="1524000"/>
          </a:xfrm>
        </p:grpSpPr>
        <p:sp>
          <p:nvSpPr>
            <p:cNvPr id="4" name="Rounded Rectangular Callout 3"/>
            <p:cNvSpPr/>
            <p:nvPr/>
          </p:nvSpPr>
          <p:spPr>
            <a:xfrm>
              <a:off x="1981200" y="3657600"/>
              <a:ext cx="5181331" cy="1524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i="1" dirty="0"/>
                <a:t>.</a:t>
              </a:r>
              <a:endParaRPr lang="en-US" i="1" dirty="0"/>
            </a:p>
          </p:txBody>
        </p:sp>
        <p:sp>
          <p:nvSpPr>
            <p:cNvPr id="38918" name="TextBox 4"/>
            <p:cNvSpPr txBox="1">
              <a:spLocks noChangeArrowheads="1"/>
            </p:cNvSpPr>
            <p:nvPr/>
          </p:nvSpPr>
          <p:spPr bwMode="auto">
            <a:xfrm>
              <a:off x="2209800" y="3733800"/>
              <a:ext cx="5029200" cy="1231107"/>
            </a:xfrm>
            <a:prstGeom prst="rect">
              <a:avLst/>
            </a:prstGeom>
            <a:noFill/>
            <a:ln w="9525">
              <a:noFill/>
              <a:miter lim="800000"/>
              <a:headEnd/>
              <a:tailEnd/>
            </a:ln>
          </p:spPr>
          <p:txBody>
            <a:bodyPr>
              <a:spAutoFit/>
            </a:bodyPr>
            <a:lstStyle/>
            <a:p>
              <a:r>
                <a:rPr lang="en-US" i="1">
                  <a:solidFill>
                    <a:schemeClr val="bg1"/>
                  </a:solidFill>
                  <a:latin typeface="Calibri" pitchFamily="34" charset="0"/>
                </a:rPr>
                <a:t>I wouldn’t have read to her before. I wouldn’t have known any of those words in those books, but now I’ve got books and I read to her and she likes it.</a:t>
              </a:r>
            </a:p>
          </p:txBody>
        </p:sp>
      </p:grpSp>
      <p:pic>
        <p:nvPicPr>
          <p:cNvPr id="38916" name="Picture 6" descr="C:\Documents and Settings\Cate sills\Local Settings\Temporary Internet Files\Content.IE5\4D7O60N2\MCj01550080000[1].wmf"/>
          <p:cNvPicPr>
            <a:picLocks noChangeAspect="1" noChangeArrowheads="1"/>
          </p:cNvPicPr>
          <p:nvPr/>
        </p:nvPicPr>
        <p:blipFill>
          <a:blip r:embed="rId2"/>
          <a:srcRect/>
          <a:stretch>
            <a:fillRect/>
          </a:stretch>
        </p:blipFill>
        <p:spPr bwMode="auto">
          <a:xfrm>
            <a:off x="6858000" y="4419600"/>
            <a:ext cx="1628775" cy="181451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1"/>
          <p:cNvSpPr>
            <a:spLocks noGrp="1"/>
          </p:cNvSpPr>
          <p:nvPr>
            <p:ph idx="1"/>
          </p:nvPr>
        </p:nvSpPr>
        <p:spPr>
          <a:xfrm>
            <a:off x="457200" y="1481138"/>
            <a:ext cx="6858000" cy="4995862"/>
          </a:xfrm>
        </p:spPr>
        <p:txBody>
          <a:bodyPr/>
          <a:lstStyle/>
          <a:p>
            <a:pPr lvl="1">
              <a:buFont typeface="Wingdings" pitchFamily="2" charset="2"/>
              <a:buChar char="Ø"/>
            </a:pPr>
            <a:r>
              <a:rPr lang="en-US" sz="2500" smtClean="0"/>
              <a:t>Better communication skills</a:t>
            </a:r>
          </a:p>
          <a:p>
            <a:pPr lvl="1">
              <a:buFont typeface="Wingdings" pitchFamily="2" charset="2"/>
              <a:buChar char="Ø"/>
            </a:pPr>
            <a:r>
              <a:rPr lang="en-US" sz="2500" smtClean="0"/>
              <a:t>Family relationships improved</a:t>
            </a:r>
          </a:p>
          <a:p>
            <a:pPr lvl="1">
              <a:buFont typeface="Wingdings" pitchFamily="2" charset="2"/>
              <a:buChar char="Ø"/>
            </a:pPr>
            <a:r>
              <a:rPr lang="en-US" sz="2500" smtClean="0"/>
              <a:t>Families were proud of them</a:t>
            </a:r>
          </a:p>
          <a:p>
            <a:pPr lvl="1">
              <a:buFont typeface="Wingdings" pitchFamily="2" charset="2"/>
              <a:buChar char="Ø"/>
            </a:pPr>
            <a:r>
              <a:rPr lang="en-US" sz="2500" smtClean="0"/>
              <a:t>Attitudes of people in the community improved towards them</a:t>
            </a:r>
          </a:p>
          <a:p>
            <a:pPr lvl="1">
              <a:buFont typeface="Wingdings" pitchFamily="2" charset="2"/>
              <a:buChar char="Ø"/>
            </a:pPr>
            <a:r>
              <a:rPr lang="en-US" sz="2500" smtClean="0"/>
              <a:t>Strong relationships among learners </a:t>
            </a:r>
          </a:p>
          <a:p>
            <a:pPr lvl="1">
              <a:buFont typeface="Wingdings" pitchFamily="2" charset="2"/>
              <a:buChar char="Ø"/>
            </a:pPr>
            <a:endParaRPr lang="en-US" sz="2500" smtClean="0"/>
          </a:p>
          <a:p>
            <a:pPr lvl="1">
              <a:buFont typeface="Wingdings" pitchFamily="2" charset="2"/>
              <a:buChar char="Ø"/>
            </a:pPr>
            <a:endParaRPr lang="en-US" sz="2500" smtClean="0"/>
          </a:p>
          <a:p>
            <a:pPr lvl="2">
              <a:buFont typeface="Courier New" pitchFamily="49" charset="0"/>
              <a:buChar char="o"/>
            </a:pPr>
            <a:endParaRPr lang="en-US" sz="2500" smtClean="0"/>
          </a:p>
          <a:p>
            <a:pPr lvl="1"/>
            <a:endParaRPr lang="en-US" smtClean="0"/>
          </a:p>
          <a:p>
            <a:pPr lvl="1"/>
            <a:endParaRPr lang="en-US" smtClean="0"/>
          </a:p>
          <a:p>
            <a:pPr lvl="1"/>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Relationship skills</a:t>
            </a:r>
            <a:endParaRPr lang="en-US" dirty="0"/>
          </a:p>
        </p:txBody>
      </p:sp>
      <p:grpSp>
        <p:nvGrpSpPr>
          <p:cNvPr id="39939" name="Group 5"/>
          <p:cNvGrpSpPr>
            <a:grpSpLocks/>
          </p:cNvGrpSpPr>
          <p:nvPr/>
        </p:nvGrpSpPr>
        <p:grpSpPr bwMode="auto">
          <a:xfrm>
            <a:off x="2667000" y="4495800"/>
            <a:ext cx="5857875" cy="1600200"/>
            <a:chOff x="1981200" y="3657600"/>
            <a:chExt cx="5181600" cy="1524000"/>
          </a:xfrm>
        </p:grpSpPr>
        <p:sp>
          <p:nvSpPr>
            <p:cNvPr id="4" name="Rounded Rectangular Callout 3"/>
            <p:cNvSpPr/>
            <p:nvPr/>
          </p:nvSpPr>
          <p:spPr>
            <a:xfrm>
              <a:off x="1981200" y="3657600"/>
              <a:ext cx="5181600" cy="1524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i="1" dirty="0"/>
                <a:t>.</a:t>
              </a:r>
              <a:endParaRPr lang="en-US" i="1" dirty="0"/>
            </a:p>
          </p:txBody>
        </p:sp>
        <p:sp>
          <p:nvSpPr>
            <p:cNvPr id="39941" name="TextBox 4"/>
            <p:cNvSpPr txBox="1">
              <a:spLocks noChangeArrowheads="1"/>
            </p:cNvSpPr>
            <p:nvPr/>
          </p:nvSpPr>
          <p:spPr bwMode="auto">
            <a:xfrm>
              <a:off x="2048608" y="3802743"/>
              <a:ext cx="5029200" cy="1143170"/>
            </a:xfrm>
            <a:prstGeom prst="rect">
              <a:avLst/>
            </a:prstGeom>
            <a:noFill/>
            <a:ln w="9525">
              <a:noFill/>
              <a:miter lim="800000"/>
              <a:headEnd/>
              <a:tailEnd/>
            </a:ln>
          </p:spPr>
          <p:txBody>
            <a:bodyPr>
              <a:spAutoFit/>
            </a:bodyPr>
            <a:lstStyle/>
            <a:p>
              <a:r>
                <a:rPr lang="en-US" i="1">
                  <a:solidFill>
                    <a:schemeClr val="bg1"/>
                  </a:solidFill>
                  <a:latin typeface="Calibri" pitchFamily="34" charset="0"/>
                </a:rPr>
                <a:t>They’re happy for me. They think I’m actually going somewhere. I can see the change. I can feel it in the air. The atmosphere is so different. They look at you and say, “Wow! This is my kid. Look at where she is now.”</a:t>
              </a:r>
            </a:p>
          </p:txBody>
        </p:sp>
      </p:gr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1"/>
          <p:cNvSpPr>
            <a:spLocks noGrp="1"/>
          </p:cNvSpPr>
          <p:nvPr>
            <p:ph idx="1"/>
          </p:nvPr>
        </p:nvSpPr>
        <p:spPr>
          <a:xfrm>
            <a:off x="457200" y="1481138"/>
            <a:ext cx="6858000" cy="4995862"/>
          </a:xfrm>
        </p:spPr>
        <p:txBody>
          <a:bodyPr/>
          <a:lstStyle/>
          <a:p>
            <a:pPr lvl="1">
              <a:buFont typeface="Wingdings" pitchFamily="2" charset="2"/>
              <a:buChar char="Ø"/>
            </a:pPr>
            <a:r>
              <a:rPr lang="en-US" sz="2500" smtClean="0"/>
              <a:t>Not so embarrassed</a:t>
            </a:r>
          </a:p>
          <a:p>
            <a:pPr lvl="1">
              <a:buFont typeface="Wingdings" pitchFamily="2" charset="2"/>
              <a:buChar char="Ø"/>
            </a:pPr>
            <a:r>
              <a:rPr lang="en-US" sz="2500" smtClean="0"/>
              <a:t>Able to fill out forms and answer questions</a:t>
            </a:r>
          </a:p>
          <a:p>
            <a:pPr lvl="1">
              <a:buFont typeface="Wingdings" pitchFamily="2" charset="2"/>
              <a:buChar char="Ø"/>
            </a:pPr>
            <a:r>
              <a:rPr lang="en-US" sz="2500" smtClean="0"/>
              <a:t>Able to work with others</a:t>
            </a:r>
          </a:p>
          <a:p>
            <a:pPr lvl="1">
              <a:buFont typeface="Wingdings" pitchFamily="2" charset="2"/>
              <a:buChar char="Ø"/>
            </a:pPr>
            <a:r>
              <a:rPr lang="en-US" sz="2500" smtClean="0"/>
              <a:t>More of a team player</a:t>
            </a:r>
          </a:p>
          <a:p>
            <a:pPr lvl="1">
              <a:buFont typeface="Wingdings" pitchFamily="2" charset="2"/>
              <a:buChar char="Ø"/>
            </a:pPr>
            <a:r>
              <a:rPr lang="en-US" sz="2500" smtClean="0"/>
              <a:t>More experience</a:t>
            </a:r>
          </a:p>
          <a:p>
            <a:pPr lvl="1">
              <a:buFont typeface="Wingdings" pitchFamily="2" charset="2"/>
              <a:buChar char="Ø"/>
            </a:pPr>
            <a:endParaRPr lang="en-US" sz="2500" smtClean="0"/>
          </a:p>
          <a:p>
            <a:pPr lvl="1">
              <a:buFont typeface="Wingdings" pitchFamily="2" charset="2"/>
              <a:buChar char="Ø"/>
            </a:pPr>
            <a:endParaRPr lang="en-US" sz="2500" smtClean="0"/>
          </a:p>
          <a:p>
            <a:pPr lvl="2">
              <a:buFont typeface="Courier New" pitchFamily="49" charset="0"/>
              <a:buChar char="o"/>
            </a:pPr>
            <a:endParaRPr lang="en-US" sz="2500" smtClean="0"/>
          </a:p>
          <a:p>
            <a:pPr lvl="1"/>
            <a:endParaRPr lang="en-US" smtClean="0"/>
          </a:p>
          <a:p>
            <a:pPr lvl="1"/>
            <a:endParaRPr lang="en-US" smtClean="0"/>
          </a:p>
          <a:p>
            <a:pPr lvl="1"/>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Further education &amp; employment</a:t>
            </a:r>
            <a:endParaRPr lang="en-US" dirty="0"/>
          </a:p>
        </p:txBody>
      </p:sp>
      <p:grpSp>
        <p:nvGrpSpPr>
          <p:cNvPr id="40963" name="Group 5"/>
          <p:cNvGrpSpPr>
            <a:grpSpLocks/>
          </p:cNvGrpSpPr>
          <p:nvPr/>
        </p:nvGrpSpPr>
        <p:grpSpPr bwMode="auto">
          <a:xfrm>
            <a:off x="685800" y="4038600"/>
            <a:ext cx="7848600" cy="1292225"/>
            <a:chOff x="-2978989" y="3733800"/>
            <a:chExt cx="10217989" cy="1230085"/>
          </a:xfrm>
        </p:grpSpPr>
        <p:sp>
          <p:nvSpPr>
            <p:cNvPr id="4" name="Rounded Rectangular Callout 3"/>
            <p:cNvSpPr/>
            <p:nvPr/>
          </p:nvSpPr>
          <p:spPr>
            <a:xfrm>
              <a:off x="-2978989" y="4093456"/>
              <a:ext cx="5181331" cy="87042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i="1" dirty="0"/>
                <a:t>I wouldn’t have picked the path I’m on if I hadn’t attended the learning centre.</a:t>
              </a:r>
              <a:endParaRPr lang="en-US" i="1" dirty="0"/>
            </a:p>
          </p:txBody>
        </p:sp>
        <p:sp>
          <p:nvSpPr>
            <p:cNvPr id="40966" name="TextBox 4"/>
            <p:cNvSpPr txBox="1">
              <a:spLocks noChangeArrowheads="1"/>
            </p:cNvSpPr>
            <p:nvPr/>
          </p:nvSpPr>
          <p:spPr bwMode="auto">
            <a:xfrm>
              <a:off x="2209800" y="3733800"/>
              <a:ext cx="5029200" cy="351745"/>
            </a:xfrm>
            <a:prstGeom prst="rect">
              <a:avLst/>
            </a:prstGeom>
            <a:noFill/>
            <a:ln w="9525">
              <a:noFill/>
              <a:miter lim="800000"/>
              <a:headEnd/>
              <a:tailEnd/>
            </a:ln>
          </p:spPr>
          <p:txBody>
            <a:bodyPr>
              <a:spAutoFit/>
            </a:bodyPr>
            <a:lstStyle/>
            <a:p>
              <a:endParaRPr lang="en-US" i="1">
                <a:solidFill>
                  <a:schemeClr val="bg1"/>
                </a:solidFill>
                <a:latin typeface="Calibri" pitchFamily="34" charset="0"/>
              </a:endParaRPr>
            </a:p>
          </p:txBody>
        </p:sp>
      </p:grpSp>
      <p:pic>
        <p:nvPicPr>
          <p:cNvPr id="40964" name="Picture 3" descr="C:\Documents and Settings\Cate sills\Local Settings\Temporary Internet Files\Content.IE5\A8HF8ASD\MPj04393920000[1].jpg"/>
          <p:cNvPicPr>
            <a:picLocks noChangeAspect="1" noChangeArrowheads="1"/>
          </p:cNvPicPr>
          <p:nvPr/>
        </p:nvPicPr>
        <p:blipFill>
          <a:blip r:embed="rId2"/>
          <a:srcRect/>
          <a:stretch>
            <a:fillRect/>
          </a:stretch>
        </p:blipFill>
        <p:spPr bwMode="auto">
          <a:xfrm>
            <a:off x="5562600" y="3905250"/>
            <a:ext cx="3276600" cy="246221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1"/>
          <p:cNvSpPr>
            <a:spLocks noGrp="1"/>
          </p:cNvSpPr>
          <p:nvPr>
            <p:ph idx="1"/>
          </p:nvPr>
        </p:nvSpPr>
        <p:spPr>
          <a:xfrm>
            <a:off x="457200" y="1481138"/>
            <a:ext cx="6858000" cy="4995862"/>
          </a:xfrm>
        </p:spPr>
        <p:txBody>
          <a:bodyPr/>
          <a:lstStyle/>
          <a:p>
            <a:pPr lvl="1">
              <a:buFont typeface="Wingdings" pitchFamily="2" charset="2"/>
              <a:buChar char="Ø"/>
            </a:pPr>
            <a:r>
              <a:rPr lang="en-US" sz="2500" smtClean="0"/>
              <a:t>Very similar</a:t>
            </a:r>
          </a:p>
          <a:p>
            <a:pPr lvl="1">
              <a:buFont typeface="Wingdings" pitchFamily="2" charset="2"/>
              <a:buChar char="Ø"/>
            </a:pPr>
            <a:r>
              <a:rPr lang="en-US" sz="2500" smtClean="0"/>
              <a:t>Instructors emphasized:</a:t>
            </a:r>
          </a:p>
          <a:p>
            <a:pPr lvl="2">
              <a:buFont typeface="Wingdings" pitchFamily="2" charset="2"/>
              <a:buChar char="Ø"/>
            </a:pPr>
            <a:r>
              <a:rPr lang="en-US" smtClean="0"/>
              <a:t>The challenges learners faced</a:t>
            </a:r>
          </a:p>
          <a:p>
            <a:pPr lvl="2">
              <a:buFont typeface="Wingdings" pitchFamily="2" charset="2"/>
              <a:buChar char="Ø"/>
            </a:pPr>
            <a:r>
              <a:rPr lang="en-US" smtClean="0"/>
              <a:t>The role learners play in looking after families</a:t>
            </a:r>
          </a:p>
          <a:p>
            <a:pPr lvl="2">
              <a:buFont typeface="Wingdings" pitchFamily="2" charset="2"/>
              <a:buChar char="Ø"/>
            </a:pPr>
            <a:r>
              <a:rPr lang="en-US" smtClean="0"/>
              <a:t>The legacy of residential schools</a:t>
            </a:r>
          </a:p>
          <a:p>
            <a:pPr lvl="2">
              <a:buFont typeface="Wingdings" pitchFamily="2" charset="2"/>
              <a:buChar char="Ø"/>
            </a:pPr>
            <a:r>
              <a:rPr lang="en-US" smtClean="0"/>
              <a:t>How much learners progressed</a:t>
            </a:r>
          </a:p>
          <a:p>
            <a:pPr lvl="2">
              <a:buFont typeface="Wingdings" pitchFamily="2" charset="2"/>
              <a:buChar char="Ø"/>
            </a:pPr>
            <a:r>
              <a:rPr lang="en-US" smtClean="0"/>
              <a:t>Learners’ achievements in self-confidence</a:t>
            </a:r>
          </a:p>
          <a:p>
            <a:pPr lvl="2">
              <a:buFont typeface="Wingdings" pitchFamily="2" charset="2"/>
              <a:buChar char="Ø"/>
            </a:pPr>
            <a:r>
              <a:rPr lang="en-US" smtClean="0"/>
              <a:t>Learners increased involvement in the community</a:t>
            </a:r>
          </a:p>
          <a:p>
            <a:pPr lvl="2">
              <a:buFont typeface="Wingdings" pitchFamily="2" charset="2"/>
              <a:buChar char="Ø"/>
            </a:pPr>
            <a:r>
              <a:rPr lang="en-US" smtClean="0"/>
              <a:t>The commitment of learners</a:t>
            </a:r>
          </a:p>
          <a:p>
            <a:pPr lvl="2">
              <a:buFont typeface="Wingdings" pitchFamily="2" charset="2"/>
              <a:buChar char="Ø"/>
            </a:pPr>
            <a:endParaRPr lang="en-US" smtClean="0"/>
          </a:p>
          <a:p>
            <a:pPr lvl="1">
              <a:buFont typeface="Wingdings" pitchFamily="2" charset="2"/>
              <a:buChar char="Ø"/>
            </a:pPr>
            <a:endParaRPr lang="en-US" sz="2500" smtClean="0"/>
          </a:p>
          <a:p>
            <a:pPr lvl="2">
              <a:buFont typeface="Courier New" pitchFamily="49" charset="0"/>
              <a:buChar char="o"/>
            </a:pPr>
            <a:endParaRPr lang="en-US" sz="2500" smtClean="0"/>
          </a:p>
          <a:p>
            <a:pPr lvl="1"/>
            <a:endParaRPr lang="en-US" smtClean="0"/>
          </a:p>
          <a:p>
            <a:pPr lvl="1"/>
            <a:endParaRPr lang="en-US" smtClean="0"/>
          </a:p>
          <a:p>
            <a:pPr lvl="1"/>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Instructors’ perspectives</a:t>
            </a:r>
            <a:endParaRPr lang="en-US" dirty="0"/>
          </a:p>
        </p:txBody>
      </p:sp>
      <p:pic>
        <p:nvPicPr>
          <p:cNvPr id="41987" name="Picture 6" descr="C:\Documents and Settings\Cate sills\Local Settings\Temporary Internet Files\Content.IE5\FVIP9RGW\MCj02792420000[1].wmf"/>
          <p:cNvPicPr>
            <a:picLocks noChangeAspect="1" noChangeArrowheads="1"/>
          </p:cNvPicPr>
          <p:nvPr/>
        </p:nvPicPr>
        <p:blipFill>
          <a:blip r:embed="rId2"/>
          <a:srcRect/>
          <a:stretch>
            <a:fillRect/>
          </a:stretch>
        </p:blipFill>
        <p:spPr bwMode="auto">
          <a:xfrm>
            <a:off x="6629400" y="4495800"/>
            <a:ext cx="1760538" cy="182403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1"/>
          <p:cNvSpPr>
            <a:spLocks noGrp="1"/>
          </p:cNvSpPr>
          <p:nvPr>
            <p:ph idx="1"/>
          </p:nvPr>
        </p:nvSpPr>
        <p:spPr>
          <a:xfrm>
            <a:off x="457200" y="1481138"/>
            <a:ext cx="6858000" cy="4995862"/>
          </a:xfrm>
        </p:spPr>
        <p:txBody>
          <a:bodyPr/>
          <a:lstStyle/>
          <a:p>
            <a:pPr lvl="1">
              <a:buFont typeface="Wingdings" pitchFamily="2" charset="2"/>
              <a:buChar char="Ø"/>
            </a:pPr>
            <a:r>
              <a:rPr lang="en-US" sz="2500" smtClean="0"/>
              <a:t>Non-academic outcomes are an important aspect of ALBE</a:t>
            </a:r>
          </a:p>
          <a:p>
            <a:pPr lvl="1">
              <a:buFont typeface="Wingdings" pitchFamily="2" charset="2"/>
              <a:buChar char="Ø"/>
            </a:pPr>
            <a:r>
              <a:rPr lang="en-US" sz="2500" smtClean="0"/>
              <a:t>Learners gained new hope</a:t>
            </a:r>
          </a:p>
          <a:p>
            <a:pPr lvl="1">
              <a:buFont typeface="Wingdings" pitchFamily="2" charset="2"/>
              <a:buChar char="Ø"/>
            </a:pPr>
            <a:r>
              <a:rPr lang="en-US" sz="2500" smtClean="0"/>
              <a:t>ALBE plays a key role in the transformation to hope</a:t>
            </a:r>
          </a:p>
          <a:p>
            <a:pPr lvl="1">
              <a:buFont typeface="Wingdings" pitchFamily="2" charset="2"/>
              <a:buChar char="Ø"/>
            </a:pPr>
            <a:r>
              <a:rPr lang="en-US" sz="2500" smtClean="0"/>
              <a:t>Gains in NAOs support academic learning; gains in academic learning support NAOs</a:t>
            </a:r>
          </a:p>
          <a:p>
            <a:pPr lvl="1">
              <a:buFont typeface="Wingdings" pitchFamily="2" charset="2"/>
              <a:buChar char="Ø"/>
            </a:pPr>
            <a:r>
              <a:rPr lang="en-US" sz="2500" smtClean="0"/>
              <a:t>Reflecting on learning is empowering</a:t>
            </a:r>
          </a:p>
          <a:p>
            <a:pPr lvl="1">
              <a:buFont typeface="Wingdings" pitchFamily="2" charset="2"/>
              <a:buChar char="Ø"/>
            </a:pPr>
            <a:r>
              <a:rPr lang="en-US" sz="2500" smtClean="0"/>
              <a:t>PLAR</a:t>
            </a:r>
          </a:p>
          <a:p>
            <a:pPr lvl="1">
              <a:buFont typeface="Wingdings" pitchFamily="2" charset="2"/>
              <a:buChar char="Ø"/>
            </a:pPr>
            <a:endParaRPr lang="en-US" sz="2500" smtClean="0"/>
          </a:p>
          <a:p>
            <a:pPr lvl="1">
              <a:buFont typeface="Wingdings" pitchFamily="2" charset="2"/>
              <a:buChar char="Ø"/>
            </a:pPr>
            <a:endParaRPr lang="en-US" smtClean="0"/>
          </a:p>
          <a:p>
            <a:pPr lvl="1">
              <a:buFont typeface="Wingdings" pitchFamily="2" charset="2"/>
              <a:buChar char="Ø"/>
            </a:pPr>
            <a:endParaRPr lang="en-US" sz="2500" smtClean="0"/>
          </a:p>
          <a:p>
            <a:pPr lvl="2">
              <a:buFont typeface="Courier New" pitchFamily="49" charset="0"/>
              <a:buChar char="o"/>
            </a:pPr>
            <a:endParaRPr lang="en-US" sz="2500" smtClean="0"/>
          </a:p>
          <a:p>
            <a:pPr lvl="1"/>
            <a:endParaRPr lang="en-US" smtClean="0"/>
          </a:p>
          <a:p>
            <a:pPr lvl="1"/>
            <a:endParaRPr lang="en-US" smtClean="0"/>
          </a:p>
          <a:p>
            <a:pPr lvl="1"/>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What we learned</a:t>
            </a:r>
            <a:endParaRPr lang="en-US" dirty="0"/>
          </a:p>
        </p:txBody>
      </p:sp>
      <p:sp>
        <p:nvSpPr>
          <p:cNvPr id="4" name="Rounded Rectangular Callout 3"/>
          <p:cNvSpPr/>
          <p:nvPr/>
        </p:nvSpPr>
        <p:spPr>
          <a:xfrm>
            <a:off x="3581400" y="5562600"/>
            <a:ext cx="5105400" cy="762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i="1" dirty="0"/>
              <a:t>I thought I was reading about someone else, and then I realized it was me. ME! I’m so excited.</a:t>
            </a:r>
            <a:endParaRPr lang="en-US" i="1" dirty="0"/>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1"/>
          <p:cNvSpPr>
            <a:spLocks noGrp="1"/>
          </p:cNvSpPr>
          <p:nvPr>
            <p:ph idx="1"/>
          </p:nvPr>
        </p:nvSpPr>
        <p:spPr>
          <a:xfrm>
            <a:off x="457200" y="1481138"/>
            <a:ext cx="5562600" cy="4995862"/>
          </a:xfrm>
        </p:spPr>
        <p:txBody>
          <a:bodyPr/>
          <a:lstStyle/>
          <a:p>
            <a:pPr lvl="1">
              <a:buFont typeface="Wingdings" pitchFamily="2" charset="2"/>
              <a:buChar char="Ø"/>
            </a:pPr>
            <a:r>
              <a:rPr lang="en-US" sz="2500" smtClean="0"/>
              <a:t>List of types of outcomes &amp; possible indicators</a:t>
            </a:r>
          </a:p>
          <a:p>
            <a:pPr lvl="1">
              <a:buFont typeface="Wingdings" pitchFamily="2" charset="2"/>
              <a:buChar char="Ø"/>
            </a:pPr>
            <a:endParaRPr lang="en-US" sz="2500" smtClean="0"/>
          </a:p>
          <a:p>
            <a:pPr lvl="1">
              <a:buFont typeface="Wingdings" pitchFamily="2" charset="2"/>
              <a:buChar char="Ø"/>
            </a:pPr>
            <a:r>
              <a:rPr lang="en-US" sz="2500" smtClean="0"/>
              <a:t>Where do we go from here?</a:t>
            </a:r>
          </a:p>
          <a:p>
            <a:pPr lvl="2">
              <a:buFont typeface="Wingdings" pitchFamily="2" charset="2"/>
              <a:buChar char="Ø"/>
            </a:pPr>
            <a:r>
              <a:rPr lang="en-US" smtClean="0"/>
              <a:t>A framework</a:t>
            </a:r>
          </a:p>
          <a:p>
            <a:pPr lvl="2">
              <a:buFont typeface="Wingdings" pitchFamily="2" charset="2"/>
              <a:buChar char="Ø"/>
            </a:pPr>
            <a:r>
              <a:rPr lang="en-US" smtClean="0"/>
              <a:t>A tool</a:t>
            </a:r>
          </a:p>
          <a:p>
            <a:pPr lvl="1">
              <a:buFont typeface="Wingdings" pitchFamily="2" charset="2"/>
              <a:buChar char="Ø"/>
            </a:pPr>
            <a:endParaRPr lang="en-US" smtClean="0"/>
          </a:p>
          <a:p>
            <a:pPr lvl="1"/>
            <a:endParaRPr lang="en-US" smtClean="0"/>
          </a:p>
          <a:p>
            <a:pPr lvl="1"/>
            <a:endParaRPr lang="en-US" smtClean="0"/>
          </a:p>
          <a:p>
            <a:pPr lvl="1"/>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A framework for the future</a:t>
            </a:r>
            <a:endParaRPr lang="en-US" dirty="0"/>
          </a:p>
        </p:txBody>
      </p:sp>
      <p:pic>
        <p:nvPicPr>
          <p:cNvPr id="44035" name="Picture 3" descr="C:\Documents and Settings\Cate sills\Local Settings\Temporary Internet Files\Content.IE5\4D7O60N2\MCj04344110000[1].wmf"/>
          <p:cNvPicPr>
            <a:picLocks noChangeAspect="1" noChangeArrowheads="1"/>
          </p:cNvPicPr>
          <p:nvPr/>
        </p:nvPicPr>
        <p:blipFill>
          <a:blip r:embed="rId2"/>
          <a:srcRect/>
          <a:stretch>
            <a:fillRect/>
          </a:stretch>
        </p:blipFill>
        <p:spPr bwMode="auto">
          <a:xfrm>
            <a:off x="6096000" y="3429000"/>
            <a:ext cx="2489200" cy="28003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t>The final word</a:t>
            </a:r>
            <a:endParaRPr lang="en-US" dirty="0"/>
          </a:p>
        </p:txBody>
      </p:sp>
      <p:grpSp>
        <p:nvGrpSpPr>
          <p:cNvPr id="4" name="Group 11"/>
          <p:cNvGrpSpPr>
            <a:grpSpLocks/>
          </p:cNvGrpSpPr>
          <p:nvPr/>
        </p:nvGrpSpPr>
        <p:grpSpPr bwMode="auto">
          <a:xfrm>
            <a:off x="914400" y="2895600"/>
            <a:ext cx="7162800" cy="1787525"/>
            <a:chOff x="1371600" y="4648200"/>
            <a:chExt cx="7467600" cy="1447800"/>
          </a:xfrm>
        </p:grpSpPr>
        <p:sp>
          <p:nvSpPr>
            <p:cNvPr id="10" name="Rounded Rectangular Callout 9"/>
            <p:cNvSpPr/>
            <p:nvPr/>
          </p:nvSpPr>
          <p:spPr>
            <a:xfrm>
              <a:off x="1371600" y="4648200"/>
              <a:ext cx="74676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060" name="TextBox 10"/>
            <p:cNvSpPr txBox="1">
              <a:spLocks noChangeArrowheads="1"/>
            </p:cNvSpPr>
            <p:nvPr/>
          </p:nvSpPr>
          <p:spPr bwMode="auto">
            <a:xfrm>
              <a:off x="1689370" y="4744719"/>
              <a:ext cx="6934200" cy="1196110"/>
            </a:xfrm>
            <a:prstGeom prst="rect">
              <a:avLst/>
            </a:prstGeom>
            <a:noFill/>
            <a:ln w="9525">
              <a:noFill/>
              <a:miter lim="800000"/>
              <a:headEnd/>
              <a:tailEnd/>
            </a:ln>
          </p:spPr>
          <p:txBody>
            <a:bodyPr>
              <a:spAutoFit/>
            </a:bodyPr>
            <a:lstStyle/>
            <a:p>
              <a:r>
                <a:rPr lang="en-US" i="1">
                  <a:solidFill>
                    <a:schemeClr val="bg1"/>
                  </a:solidFill>
                  <a:latin typeface="Calibri" pitchFamily="34" charset="0"/>
                </a:rPr>
                <a:t>[ALBE] could change their lives…. There might be seven people that quit that really don’t do anything with it. But even if there is one person that did something with it, it’s worth it. If you inspire somebody to do something with their life, that’s worth it …. You can’t save everybody.</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1"/>
          <p:cNvSpPr>
            <a:spLocks noGrp="1"/>
          </p:cNvSpPr>
          <p:nvPr>
            <p:ph idx="1"/>
          </p:nvPr>
        </p:nvSpPr>
        <p:spPr/>
        <p:txBody>
          <a:bodyPr/>
          <a:lstStyle/>
          <a:p>
            <a:r>
              <a:rPr lang="en-US" smtClean="0"/>
              <a:t>Expand our knowledge</a:t>
            </a:r>
            <a:r>
              <a:rPr lang="en-US" b="1" smtClean="0"/>
              <a:t> </a:t>
            </a:r>
            <a:r>
              <a:rPr lang="en-US" smtClean="0"/>
              <a:t>of non-academic outcomes</a:t>
            </a:r>
          </a:p>
          <a:p>
            <a:pPr>
              <a:buFont typeface="Wingdings 3" pitchFamily="18" charset="2"/>
              <a:buNone/>
            </a:pPr>
            <a:r>
              <a:rPr lang="en-US" smtClean="0"/>
              <a:t> </a:t>
            </a:r>
          </a:p>
          <a:p>
            <a:r>
              <a:rPr lang="en-US" smtClean="0"/>
              <a:t>Develop and test a culturally appropriate approach to document these outcomes (to stimulate critical reflection; to give voice to learners’ lived learning experiences, thereby empowering them</a:t>
            </a:r>
          </a:p>
          <a:p>
            <a:endParaRPr lang="en-US" smtClean="0"/>
          </a:p>
          <a:p>
            <a:r>
              <a:rPr lang="en-US" smtClean="0"/>
              <a:t>Develop a training plan and tool to support the documenting of NAOs in all ALBE programs in the NWT</a:t>
            </a:r>
          </a:p>
          <a:p>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Objectives</a:t>
            </a:r>
            <a:endParaRPr lang="en-US"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p:cNvSpPr>
            <a:spLocks noGrp="1"/>
          </p:cNvSpPr>
          <p:nvPr>
            <p:ph idx="1"/>
          </p:nvPr>
        </p:nvSpPr>
        <p:spPr/>
        <p:txBody>
          <a:bodyPr/>
          <a:lstStyle/>
          <a:p>
            <a:r>
              <a:rPr lang="en-US" smtClean="0"/>
              <a:t>Formal education is still relatively new in the NWT</a:t>
            </a:r>
          </a:p>
          <a:p>
            <a:r>
              <a:rPr lang="en-US" smtClean="0"/>
              <a:t>Legacy of residential schooling</a:t>
            </a:r>
          </a:p>
          <a:p>
            <a:r>
              <a:rPr lang="en-US" smtClean="0"/>
              <a:t>Current levels of educational attainment</a:t>
            </a:r>
          </a:p>
          <a:p>
            <a:r>
              <a:rPr lang="en-US" smtClean="0"/>
              <a:t>Early school leaving</a:t>
            </a:r>
          </a:p>
          <a:p>
            <a:r>
              <a:rPr lang="en-US" smtClean="0"/>
              <a:t>Adult literacy statistics (IALSS)</a:t>
            </a:r>
          </a:p>
          <a:p>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The background</a:t>
            </a:r>
            <a:endParaRPr lang="en-US" dirty="0"/>
          </a:p>
        </p:txBody>
      </p:sp>
      <p:pic>
        <p:nvPicPr>
          <p:cNvPr id="18435" name="Picture 3" descr="g-1989-006-0046_residential school.jpg"/>
          <p:cNvPicPr>
            <a:picLocks noChangeAspect="1"/>
          </p:cNvPicPr>
          <p:nvPr/>
        </p:nvPicPr>
        <p:blipFill>
          <a:blip r:embed="rId2"/>
          <a:srcRect/>
          <a:stretch>
            <a:fillRect/>
          </a:stretch>
        </p:blipFill>
        <p:spPr bwMode="auto">
          <a:xfrm>
            <a:off x="4038600" y="3962400"/>
            <a:ext cx="4876800" cy="26257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a:xfrm>
            <a:off x="457200" y="1481138"/>
            <a:ext cx="8229600" cy="3776662"/>
          </a:xfrm>
        </p:spPr>
        <p:txBody>
          <a:bodyPr/>
          <a:lstStyle/>
          <a:p>
            <a:r>
              <a:rPr lang="en-US" smtClean="0"/>
              <a:t>What are non-academic or ‘soft’ outcomes?</a:t>
            </a:r>
          </a:p>
          <a:p>
            <a:r>
              <a:rPr lang="en-US" smtClean="0"/>
              <a:t>Many adult educators believe the picture we paint of learners is incomplete</a:t>
            </a:r>
          </a:p>
          <a:p>
            <a:r>
              <a:rPr lang="en-US" smtClean="0"/>
              <a:t>Soft outcomes are intermediate … lead to hard outcomes</a:t>
            </a:r>
          </a:p>
          <a:p>
            <a:r>
              <a:rPr lang="en-US" smtClean="0"/>
              <a:t>NAOs fit with a holistic worldview</a:t>
            </a:r>
          </a:p>
          <a:p>
            <a:r>
              <a:rPr lang="en-US" smtClean="0"/>
              <a:t>Often ignored – accountability frameworks favour measurable outcomes over hard-to-measure outcomes</a:t>
            </a:r>
          </a:p>
          <a:p>
            <a:endParaRPr lang="en-US" smtClean="0"/>
          </a:p>
          <a:p>
            <a:pPr>
              <a:buFont typeface="Wingdings 3" pitchFamily="18" charset="2"/>
              <a:buNone/>
            </a:pPr>
            <a:endParaRPr lang="en-US" smtClean="0"/>
          </a:p>
          <a:p>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What others have said </a:t>
            </a:r>
            <a:endParaRPr lang="en-US" dirty="0"/>
          </a:p>
        </p:txBody>
      </p:sp>
      <p:sp>
        <p:nvSpPr>
          <p:cNvPr id="7" name="Rounded Rectangular Callout 6"/>
          <p:cNvSpPr/>
          <p:nvPr/>
        </p:nvSpPr>
        <p:spPr>
          <a:xfrm>
            <a:off x="3276600" y="5410200"/>
            <a:ext cx="5638800" cy="990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22238" indent="-12700" fontAlgn="auto">
              <a:spcBef>
                <a:spcPts val="0"/>
              </a:spcBef>
              <a:spcAft>
                <a:spcPts val="0"/>
              </a:spcAft>
              <a:defRPr/>
            </a:pPr>
            <a:r>
              <a:rPr lang="en-US" i="1" dirty="0"/>
              <a:t>We start out by making the important measurable, and end up making the measurable important. (</a:t>
            </a:r>
            <a:r>
              <a:rPr lang="en-US" i="1" dirty="0" err="1"/>
              <a:t>Wiliam</a:t>
            </a:r>
            <a:r>
              <a:rPr lang="en-US" i="1" dirty="0"/>
              <a:t>, in </a:t>
            </a:r>
            <a:r>
              <a:rPr lang="en-US" i="1" dirty="0" err="1"/>
              <a:t>Westel</a:t>
            </a:r>
            <a:r>
              <a:rPr lang="en-US" i="1" dirty="0"/>
              <a:t>, 2005)</a:t>
            </a:r>
            <a:endParaRPr lang="en-US" i="1"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65760" indent="-256032" fontAlgn="auto">
              <a:spcAft>
                <a:spcPts val="0"/>
              </a:spcAft>
              <a:buFont typeface="Wingdings 3"/>
              <a:buChar char=""/>
              <a:defRPr/>
            </a:pPr>
            <a:r>
              <a:rPr lang="en-US" dirty="0" smtClean="0"/>
              <a:t>Three programs: campus-based </a:t>
            </a:r>
            <a:r>
              <a:rPr lang="en-US" dirty="0" err="1" smtClean="0"/>
              <a:t>CLC</a:t>
            </a:r>
            <a:r>
              <a:rPr lang="en-US" dirty="0" smtClean="0"/>
              <a:t>; medium sized </a:t>
            </a:r>
            <a:r>
              <a:rPr lang="en-US" dirty="0" err="1" smtClean="0"/>
              <a:t>CLC</a:t>
            </a:r>
            <a:r>
              <a:rPr lang="en-US" dirty="0" smtClean="0"/>
              <a:t>; small </a:t>
            </a:r>
            <a:r>
              <a:rPr lang="en-US" dirty="0" err="1" smtClean="0"/>
              <a:t>CLC</a:t>
            </a:r>
            <a:endParaRPr lang="en-US" dirty="0" smtClean="0"/>
          </a:p>
          <a:p>
            <a:pPr marL="365760" indent="-256032" fontAlgn="auto">
              <a:spcAft>
                <a:spcPts val="0"/>
              </a:spcAft>
              <a:buFont typeface="Wingdings 3"/>
              <a:buChar char=""/>
              <a:defRPr/>
            </a:pPr>
            <a:r>
              <a:rPr lang="en-US" dirty="0" smtClean="0"/>
              <a:t>Over two academic years</a:t>
            </a:r>
          </a:p>
          <a:p>
            <a:pPr marL="365760" indent="-256032" fontAlgn="auto">
              <a:spcAft>
                <a:spcPts val="0"/>
              </a:spcAft>
              <a:buFont typeface="Wingdings 3"/>
              <a:buChar char=""/>
              <a:defRPr/>
            </a:pPr>
            <a:r>
              <a:rPr lang="en-US" dirty="0" smtClean="0"/>
              <a:t>Recorded the stories of learners’ journeys (narrative)</a:t>
            </a:r>
          </a:p>
          <a:p>
            <a:pPr marL="621792" lvl="1" fontAlgn="auto">
              <a:spcBef>
                <a:spcPts val="324"/>
              </a:spcBef>
              <a:spcAft>
                <a:spcPts val="0"/>
              </a:spcAft>
              <a:buFont typeface="Verdana"/>
              <a:buChar char="◦"/>
              <a:defRPr/>
            </a:pPr>
            <a:r>
              <a:rPr lang="en-US" dirty="0" smtClean="0"/>
              <a:t>Why did you go on the journey?</a:t>
            </a:r>
          </a:p>
          <a:p>
            <a:pPr marL="621792" lvl="1" fontAlgn="auto">
              <a:spcBef>
                <a:spcPts val="324"/>
              </a:spcBef>
              <a:spcAft>
                <a:spcPts val="0"/>
              </a:spcAft>
              <a:buFont typeface="Verdana"/>
              <a:buChar char="◦"/>
              <a:defRPr/>
            </a:pPr>
            <a:r>
              <a:rPr lang="en-US" dirty="0" smtClean="0"/>
              <a:t>Where did you start from?</a:t>
            </a:r>
          </a:p>
          <a:p>
            <a:pPr marL="621792" lvl="1" fontAlgn="auto">
              <a:spcBef>
                <a:spcPts val="324"/>
              </a:spcBef>
              <a:spcAft>
                <a:spcPts val="0"/>
              </a:spcAft>
              <a:buFont typeface="Verdana"/>
              <a:buChar char="◦"/>
              <a:defRPr/>
            </a:pPr>
            <a:r>
              <a:rPr lang="en-US" dirty="0" smtClean="0"/>
              <a:t>What helped you?</a:t>
            </a:r>
          </a:p>
          <a:p>
            <a:pPr marL="621792" lvl="1" fontAlgn="auto">
              <a:spcBef>
                <a:spcPts val="324"/>
              </a:spcBef>
              <a:spcAft>
                <a:spcPts val="0"/>
              </a:spcAft>
              <a:buFont typeface="Verdana"/>
              <a:buChar char="◦"/>
              <a:defRPr/>
            </a:pPr>
            <a:r>
              <a:rPr lang="en-US" dirty="0" smtClean="0"/>
              <a:t>What obstacles were in your way?</a:t>
            </a:r>
          </a:p>
          <a:p>
            <a:pPr marL="621792" lvl="1" fontAlgn="auto">
              <a:spcBef>
                <a:spcPts val="324"/>
              </a:spcBef>
              <a:spcAft>
                <a:spcPts val="0"/>
              </a:spcAft>
              <a:buFont typeface="Verdana"/>
              <a:buChar char="◦"/>
              <a:defRPr/>
            </a:pPr>
            <a:r>
              <a:rPr lang="en-US" dirty="0" smtClean="0"/>
              <a:t>Where did you get to?</a:t>
            </a:r>
          </a:p>
          <a:p>
            <a:pPr marL="621792" lvl="1" fontAlgn="auto">
              <a:spcBef>
                <a:spcPts val="324"/>
              </a:spcBef>
              <a:spcAft>
                <a:spcPts val="0"/>
              </a:spcAft>
              <a:buFont typeface="Verdana"/>
              <a:buChar char="◦"/>
              <a:defRPr/>
            </a:pPr>
            <a:r>
              <a:rPr lang="en-US" dirty="0" smtClean="0"/>
              <a:t>What were your successes?</a:t>
            </a:r>
          </a:p>
          <a:p>
            <a:pPr marL="365760" indent="-256032" fontAlgn="auto">
              <a:spcAft>
                <a:spcPts val="0"/>
              </a:spcAft>
              <a:buFont typeface="Wingdings 3"/>
              <a:buChar char=""/>
              <a:defRPr/>
            </a:pPr>
            <a:r>
              <a:rPr lang="en-US" dirty="0" smtClean="0"/>
              <a:t>Transcribed the stories; took them </a:t>
            </a:r>
          </a:p>
          <a:p>
            <a:pPr marL="365760" indent="-256032" fontAlgn="auto">
              <a:spcAft>
                <a:spcPts val="0"/>
              </a:spcAft>
              <a:buFont typeface="Wingdings 3"/>
              <a:buNone/>
              <a:defRPr/>
            </a:pPr>
            <a:r>
              <a:rPr lang="en-US" dirty="0" smtClean="0"/>
              <a:t>     back to learners to review &amp; verify</a:t>
            </a:r>
            <a:endParaRPr lang="en-US" dirty="0"/>
          </a:p>
        </p:txBody>
      </p:sp>
      <p:sp>
        <p:nvSpPr>
          <p:cNvPr id="3" name="Title 2"/>
          <p:cNvSpPr>
            <a:spLocks noGrp="1"/>
          </p:cNvSpPr>
          <p:nvPr>
            <p:ph type="title"/>
          </p:nvPr>
        </p:nvSpPr>
        <p:spPr/>
        <p:txBody>
          <a:bodyPr/>
          <a:lstStyle/>
          <a:p>
            <a:pPr fontAlgn="auto">
              <a:spcAft>
                <a:spcPts val="0"/>
              </a:spcAft>
              <a:defRPr/>
            </a:pPr>
            <a:r>
              <a:rPr lang="en-US" dirty="0" smtClean="0"/>
              <a:t>How we did the research</a:t>
            </a:r>
            <a:endParaRPr lang="en-US" dirty="0"/>
          </a:p>
        </p:txBody>
      </p:sp>
      <p:pic>
        <p:nvPicPr>
          <p:cNvPr id="20483" name="Picture 8" descr="C:\Documents and Settings\Cate sills\Local Settings\Temporary Internet Files\Content.IE5\4D7O60N2\MCPE02632_0000[1].wmf"/>
          <p:cNvPicPr>
            <a:picLocks noChangeAspect="1" noChangeArrowheads="1"/>
          </p:cNvPicPr>
          <p:nvPr/>
        </p:nvPicPr>
        <p:blipFill>
          <a:blip r:embed="rId2"/>
          <a:srcRect/>
          <a:stretch>
            <a:fillRect/>
          </a:stretch>
        </p:blipFill>
        <p:spPr bwMode="auto">
          <a:xfrm>
            <a:off x="5410200" y="3200400"/>
            <a:ext cx="3513138" cy="336073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t>Ethnicity</a:t>
            </a:r>
            <a:endParaRPr lang="en-US" dirty="0"/>
          </a:p>
        </p:txBody>
      </p:sp>
      <p:graphicFrame>
        <p:nvGraphicFramePr>
          <p:cNvPr id="21506" name="Object 17"/>
          <p:cNvGraphicFramePr>
            <a:graphicFrameLocks noGrp="1"/>
          </p:cNvGraphicFramePr>
          <p:nvPr>
            <p:ph idx="1"/>
          </p:nvPr>
        </p:nvGraphicFramePr>
        <p:xfrm>
          <a:off x="1752600" y="1981200"/>
          <a:ext cx="6096000" cy="2971800"/>
        </p:xfrm>
        <a:graphic>
          <a:graphicData uri="http://schemas.openxmlformats.org/presentationml/2006/ole">
            <p:oleObj spid="_x0000_s21506" r:id="rId3" imgW="6096528" imgH="2975106" progId="Excel.Chart.8">
              <p:embed/>
            </p:oleObj>
          </a:graphicData>
        </a:graphic>
      </p:graphicFrame>
      <p:sp>
        <p:nvSpPr>
          <p:cNvPr id="21507" name="TextBox 4"/>
          <p:cNvSpPr txBox="1">
            <a:spLocks noChangeArrowheads="1"/>
          </p:cNvSpPr>
          <p:nvPr/>
        </p:nvSpPr>
        <p:spPr bwMode="auto">
          <a:xfrm>
            <a:off x="3810000" y="5105400"/>
            <a:ext cx="2409825" cy="369888"/>
          </a:xfrm>
          <a:prstGeom prst="rect">
            <a:avLst/>
          </a:prstGeom>
          <a:noFill/>
          <a:ln w="9525">
            <a:noFill/>
            <a:miter lim="800000"/>
            <a:headEnd/>
            <a:tailEnd/>
          </a:ln>
        </p:spPr>
        <p:txBody>
          <a:bodyPr wrap="none">
            <a:spAutoFit/>
          </a:bodyPr>
          <a:lstStyle/>
          <a:p>
            <a:pPr algn="ctr"/>
            <a:r>
              <a:rPr lang="en-US">
                <a:latin typeface="Calibri" pitchFamily="34" charset="0"/>
              </a:rPr>
              <a:t>Ethnicity of participants</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t>Age</a:t>
            </a:r>
            <a:endParaRPr lang="en-US" dirty="0"/>
          </a:p>
        </p:txBody>
      </p:sp>
      <p:graphicFrame>
        <p:nvGraphicFramePr>
          <p:cNvPr id="22530" name="Object 19"/>
          <p:cNvGraphicFramePr>
            <a:graphicFrameLocks noGrp="1"/>
          </p:cNvGraphicFramePr>
          <p:nvPr>
            <p:ph idx="1"/>
          </p:nvPr>
        </p:nvGraphicFramePr>
        <p:xfrm>
          <a:off x="1143000" y="1905000"/>
          <a:ext cx="7162800" cy="3416300"/>
        </p:xfrm>
        <a:graphic>
          <a:graphicData uri="http://schemas.openxmlformats.org/presentationml/2006/ole">
            <p:oleObj spid="_x0000_s22530" r:id="rId4" imgW="7163421" imgH="3414056" progId="Excel.Chart.8">
              <p:embed/>
            </p:oleObj>
          </a:graphicData>
        </a:graphic>
      </p:graphicFrame>
      <p:sp>
        <p:nvSpPr>
          <p:cNvPr id="22531" name="TextBox 4"/>
          <p:cNvSpPr txBox="1">
            <a:spLocks noChangeArrowheads="1"/>
          </p:cNvSpPr>
          <p:nvPr/>
        </p:nvSpPr>
        <p:spPr bwMode="auto">
          <a:xfrm>
            <a:off x="3886200" y="5486400"/>
            <a:ext cx="1951038" cy="369888"/>
          </a:xfrm>
          <a:prstGeom prst="rect">
            <a:avLst/>
          </a:prstGeom>
          <a:noFill/>
          <a:ln w="9525">
            <a:noFill/>
            <a:miter lim="800000"/>
            <a:headEnd/>
            <a:tailEnd/>
          </a:ln>
        </p:spPr>
        <p:txBody>
          <a:bodyPr wrap="none">
            <a:spAutoFit/>
          </a:bodyPr>
          <a:lstStyle/>
          <a:p>
            <a:pPr algn="ctr"/>
            <a:r>
              <a:rPr lang="en-US">
                <a:latin typeface="Calibri" pitchFamily="34" charset="0"/>
              </a:rPr>
              <a:t>Age of participants</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t>Highest grade level completed</a:t>
            </a:r>
            <a:endParaRPr lang="en-US" dirty="0"/>
          </a:p>
        </p:txBody>
      </p:sp>
      <p:graphicFrame>
        <p:nvGraphicFramePr>
          <p:cNvPr id="24578" name="Object 21"/>
          <p:cNvGraphicFramePr>
            <a:graphicFrameLocks noGrp="1"/>
          </p:cNvGraphicFramePr>
          <p:nvPr>
            <p:ph idx="1"/>
          </p:nvPr>
        </p:nvGraphicFramePr>
        <p:xfrm>
          <a:off x="1143000" y="2057400"/>
          <a:ext cx="7010400" cy="3111500"/>
        </p:xfrm>
        <a:graphic>
          <a:graphicData uri="http://schemas.openxmlformats.org/presentationml/2006/ole">
            <p:oleObj spid="_x0000_s24578" r:id="rId3" imgW="7011008" imgH="3109229" progId="Excel.Chart.8">
              <p:embed/>
            </p:oleObj>
          </a:graphicData>
        </a:graphic>
      </p:graphicFrame>
      <p:sp>
        <p:nvSpPr>
          <p:cNvPr id="24579" name="TextBox 4"/>
          <p:cNvSpPr txBox="1">
            <a:spLocks noChangeArrowheads="1"/>
          </p:cNvSpPr>
          <p:nvPr/>
        </p:nvSpPr>
        <p:spPr bwMode="auto">
          <a:xfrm>
            <a:off x="3200400" y="5257800"/>
            <a:ext cx="3022600" cy="369888"/>
          </a:xfrm>
          <a:prstGeom prst="rect">
            <a:avLst/>
          </a:prstGeom>
          <a:noFill/>
          <a:ln w="9525">
            <a:noFill/>
            <a:miter lim="800000"/>
            <a:headEnd/>
            <a:tailEnd/>
          </a:ln>
        </p:spPr>
        <p:txBody>
          <a:bodyPr wrap="none">
            <a:spAutoFit/>
          </a:bodyPr>
          <a:lstStyle/>
          <a:p>
            <a:pPr algn="ctr"/>
            <a:r>
              <a:rPr lang="en-US">
                <a:latin typeface="Calibri" pitchFamily="34" charset="0"/>
              </a:rPr>
              <a:t>Highest grade level completed</a:t>
            </a: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831</TotalTime>
  <Words>1044</Words>
  <Application>Microsoft Office PowerPoint</Application>
  <PresentationFormat>On-screen Show (4:3)</PresentationFormat>
  <Paragraphs>186</Paragraphs>
  <Slides>29</Slides>
  <Notes>1</Notes>
  <HiddenSlides>0</HiddenSlides>
  <MMClips>0</MMClips>
  <ScaleCrop>false</ScaleCrop>
  <HeadingPairs>
    <vt:vector size="8" baseType="variant">
      <vt:variant>
        <vt:lpstr>Fonts Used</vt:lpstr>
      </vt:variant>
      <vt:variant>
        <vt:i4>7</vt:i4>
      </vt:variant>
      <vt:variant>
        <vt:lpstr>Design Template</vt:lpstr>
      </vt:variant>
      <vt:variant>
        <vt:i4>6</vt:i4>
      </vt:variant>
      <vt:variant>
        <vt:lpstr>Embedded OLE Servers</vt:lpstr>
      </vt:variant>
      <vt:variant>
        <vt:i4>1</vt:i4>
      </vt:variant>
      <vt:variant>
        <vt:lpstr>Slide Titles</vt:lpstr>
      </vt:variant>
      <vt:variant>
        <vt:i4>29</vt:i4>
      </vt:variant>
    </vt:vector>
  </HeadingPairs>
  <TitlesOfParts>
    <vt:vector size="43" baseType="lpstr">
      <vt:lpstr>Calibri</vt:lpstr>
      <vt:lpstr>Arial</vt:lpstr>
      <vt:lpstr>Wingdings 3</vt:lpstr>
      <vt:lpstr>Verdana</vt:lpstr>
      <vt:lpstr>Wingdings 2</vt:lpstr>
      <vt:lpstr>Wingdings</vt:lpstr>
      <vt:lpstr>Courier New</vt:lpstr>
      <vt:lpstr>Concourse</vt:lpstr>
      <vt:lpstr>Concourse</vt:lpstr>
      <vt:lpstr>Concourse</vt:lpstr>
      <vt:lpstr>Concourse</vt:lpstr>
      <vt:lpstr>Concourse</vt:lpstr>
      <vt:lpstr>Concourse</vt:lpstr>
      <vt:lpstr>Microsoft Excel 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NWT Literacy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 Balanoff</dc:creator>
  <cp:lastModifiedBy>Aggie</cp:lastModifiedBy>
  <cp:revision>91</cp:revision>
  <dcterms:created xsi:type="dcterms:W3CDTF">2009-10-21T01:54:07Z</dcterms:created>
  <dcterms:modified xsi:type="dcterms:W3CDTF">2010-08-31T22:36:43Z</dcterms:modified>
</cp:coreProperties>
</file>